
<file path=[Content_Types].xml><?xml version="1.0" encoding="utf-8"?>
<Types xmlns="http://schemas.openxmlformats.org/package/2006/content-types">
  <Default Extension="jpeg" ContentType="image/jpeg"/>
  <Default Extension="JPG" ContentType="image/.jp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sldIdLst>
    <p:sldId id="256" r:id="rId3"/>
    <p:sldId id="257" r:id="rId4"/>
    <p:sldId id="258" r:id="rId5"/>
    <p:sldId id="279" r:id="rId6"/>
    <p:sldId id="282" r:id="rId7"/>
    <p:sldId id="285" r:id="rId8"/>
    <p:sldId id="283" r:id="rId9"/>
    <p:sldId id="280" r:id="rId10"/>
    <p:sldId id="286" r:id="rId11"/>
    <p:sldId id="281" r:id="rId12"/>
    <p:sldId id="284" r:id="rId13"/>
    <p:sldId id="261" r:id="rId14"/>
    <p:sldId id="263" r:id="rId15"/>
    <p:sldId id="287" r:id="rId16"/>
    <p:sldId id="288" r:id="rId17"/>
    <p:sldId id="289" r:id="rId18"/>
    <p:sldId id="334" r:id="rId19"/>
    <p:sldId id="333" r:id="rId20"/>
    <p:sldId id="358" r:id="rId21"/>
    <p:sldId id="291" r:id="rId22"/>
    <p:sldId id="292" r:id="rId23"/>
    <p:sldId id="293" r:id="rId24"/>
    <p:sldId id="301" r:id="rId25"/>
    <p:sldId id="302" r:id="rId26"/>
    <p:sldId id="303" r:id="rId27"/>
    <p:sldId id="309" r:id="rId28"/>
    <p:sldId id="300" r:id="rId29"/>
    <p:sldId id="296" r:id="rId30"/>
    <p:sldId id="264" r:id="rId31"/>
    <p:sldId id="294" r:id="rId32"/>
    <p:sldId id="310" r:id="rId33"/>
    <p:sldId id="295" r:id="rId34"/>
    <p:sldId id="311" r:id="rId35"/>
    <p:sldId id="267" r:id="rId36"/>
    <p:sldId id="268" r:id="rId37"/>
    <p:sldId id="326" r:id="rId38"/>
    <p:sldId id="327" r:id="rId39"/>
    <p:sldId id="312" r:id="rId40"/>
    <p:sldId id="270" r:id="rId41"/>
    <p:sldId id="271" r:id="rId42"/>
    <p:sldId id="313" r:id="rId43"/>
    <p:sldId id="278" r:id="rId44"/>
  </p:sldIdLst>
  <p:sldSz cx="12192000" cy="6858000"/>
  <p:notesSz cx="6858000" cy="91440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14E8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>
      <p:cViewPr varScale="1">
        <p:scale>
          <a:sx n="116" d="100"/>
          <a:sy n="116" d="100"/>
        </p:scale>
        <p:origin x="336" y="10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7.xml"/><Relationship Id="rId8" Type="http://schemas.openxmlformats.org/officeDocument/2006/relationships/slide" Target="slides/slide6.xml"/><Relationship Id="rId7" Type="http://schemas.openxmlformats.org/officeDocument/2006/relationships/slide" Target="slides/slide5.xml"/><Relationship Id="rId6" Type="http://schemas.openxmlformats.org/officeDocument/2006/relationships/slide" Target="slides/slide4.xml"/><Relationship Id="rId5" Type="http://schemas.openxmlformats.org/officeDocument/2006/relationships/slide" Target="slides/slide3.xml"/><Relationship Id="rId47" Type="http://schemas.openxmlformats.org/officeDocument/2006/relationships/tableStyles" Target="tableStyles.xml"/><Relationship Id="rId46" Type="http://schemas.openxmlformats.org/officeDocument/2006/relationships/viewProps" Target="viewProps.xml"/><Relationship Id="rId45" Type="http://schemas.openxmlformats.org/officeDocument/2006/relationships/presProps" Target="presProps.xml"/><Relationship Id="rId44" Type="http://schemas.openxmlformats.org/officeDocument/2006/relationships/slide" Target="slides/slide42.xml"/><Relationship Id="rId43" Type="http://schemas.openxmlformats.org/officeDocument/2006/relationships/slide" Target="slides/slide41.xml"/><Relationship Id="rId42" Type="http://schemas.openxmlformats.org/officeDocument/2006/relationships/slide" Target="slides/slide40.xml"/><Relationship Id="rId41" Type="http://schemas.openxmlformats.org/officeDocument/2006/relationships/slide" Target="slides/slide39.xml"/><Relationship Id="rId40" Type="http://schemas.openxmlformats.org/officeDocument/2006/relationships/slide" Target="slides/slide38.xml"/><Relationship Id="rId4" Type="http://schemas.openxmlformats.org/officeDocument/2006/relationships/slide" Target="slides/slide2.xml"/><Relationship Id="rId39" Type="http://schemas.openxmlformats.org/officeDocument/2006/relationships/slide" Target="slides/slide37.xml"/><Relationship Id="rId38" Type="http://schemas.openxmlformats.org/officeDocument/2006/relationships/slide" Target="slides/slide36.xml"/><Relationship Id="rId37" Type="http://schemas.openxmlformats.org/officeDocument/2006/relationships/slide" Target="slides/slide35.xml"/><Relationship Id="rId36" Type="http://schemas.openxmlformats.org/officeDocument/2006/relationships/slide" Target="slides/slide34.xml"/><Relationship Id="rId35" Type="http://schemas.openxmlformats.org/officeDocument/2006/relationships/slide" Target="slides/slide33.xml"/><Relationship Id="rId34" Type="http://schemas.openxmlformats.org/officeDocument/2006/relationships/slide" Target="slides/slide32.xml"/><Relationship Id="rId33" Type="http://schemas.openxmlformats.org/officeDocument/2006/relationships/slide" Target="slides/slide31.xml"/><Relationship Id="rId32" Type="http://schemas.openxmlformats.org/officeDocument/2006/relationships/slide" Target="slides/slide30.xml"/><Relationship Id="rId31" Type="http://schemas.openxmlformats.org/officeDocument/2006/relationships/slide" Target="slides/slide29.xml"/><Relationship Id="rId30" Type="http://schemas.openxmlformats.org/officeDocument/2006/relationships/slide" Target="slides/slide28.xml"/><Relationship Id="rId3" Type="http://schemas.openxmlformats.org/officeDocument/2006/relationships/slide" Target="slides/slide1.xml"/><Relationship Id="rId29" Type="http://schemas.openxmlformats.org/officeDocument/2006/relationships/slide" Target="slides/slide27.xml"/><Relationship Id="rId28" Type="http://schemas.openxmlformats.org/officeDocument/2006/relationships/slide" Target="slides/slide26.xml"/><Relationship Id="rId27" Type="http://schemas.openxmlformats.org/officeDocument/2006/relationships/slide" Target="slides/slide25.xml"/><Relationship Id="rId26" Type="http://schemas.openxmlformats.org/officeDocument/2006/relationships/slide" Target="slides/slide24.xml"/><Relationship Id="rId25" Type="http://schemas.openxmlformats.org/officeDocument/2006/relationships/slide" Target="slides/slide23.xml"/><Relationship Id="rId24" Type="http://schemas.openxmlformats.org/officeDocument/2006/relationships/slide" Target="slides/slide22.xml"/><Relationship Id="rId23" Type="http://schemas.openxmlformats.org/officeDocument/2006/relationships/slide" Target="slides/slide21.xml"/><Relationship Id="rId22" Type="http://schemas.openxmlformats.org/officeDocument/2006/relationships/slide" Target="slides/slide20.xml"/><Relationship Id="rId21" Type="http://schemas.openxmlformats.org/officeDocument/2006/relationships/slide" Target="slides/slide19.xml"/><Relationship Id="rId20" Type="http://schemas.openxmlformats.org/officeDocument/2006/relationships/slide" Target="slides/slide18.xml"/><Relationship Id="rId2" Type="http://schemas.openxmlformats.org/officeDocument/2006/relationships/theme" Target="theme/theme1.xml"/><Relationship Id="rId19" Type="http://schemas.openxmlformats.org/officeDocument/2006/relationships/slide" Target="slides/slide17.xml"/><Relationship Id="rId18" Type="http://schemas.openxmlformats.org/officeDocument/2006/relationships/slide" Target="slides/slide16.xml"/><Relationship Id="rId17" Type="http://schemas.openxmlformats.org/officeDocument/2006/relationships/slide" Target="slides/slide15.xml"/><Relationship Id="rId16" Type="http://schemas.openxmlformats.org/officeDocument/2006/relationships/slide" Target="slides/slide14.xml"/><Relationship Id="rId15" Type="http://schemas.openxmlformats.org/officeDocument/2006/relationships/slide" Target="slides/slide13.xml"/><Relationship Id="rId14" Type="http://schemas.openxmlformats.org/officeDocument/2006/relationships/slide" Target="slides/slide12.xml"/><Relationship Id="rId13" Type="http://schemas.openxmlformats.org/officeDocument/2006/relationships/slide" Target="slides/slide11.xml"/><Relationship Id="rId12" Type="http://schemas.openxmlformats.org/officeDocument/2006/relationships/slide" Target="slides/slide10.xml"/><Relationship Id="rId11" Type="http://schemas.openxmlformats.org/officeDocument/2006/relationships/slide" Target="slides/slide9.xml"/><Relationship Id="rId10" Type="http://schemas.openxmlformats.org/officeDocument/2006/relationships/slide" Target="slides/slide8.xml"/><Relationship Id="rId1" Type="http://schemas.openxmlformats.org/officeDocument/2006/relationships/slideMaster" Target="slideMasters/slideMaster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smtClean="0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3" Type="http://schemas.openxmlformats.org/officeDocument/2006/relationships/theme" Target="../theme/theme1.xml"/><Relationship Id="rId12" Type="http://schemas.openxmlformats.org/officeDocument/2006/relationships/image" Target="../media/image1.jpeg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0">
          <a:blip r:embed="rId1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2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3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5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14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15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16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17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18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19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20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4.png"/><Relationship Id="rId1" Type="http://schemas.openxmlformats.org/officeDocument/2006/relationships/image" Target="../media/image3.jpe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21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22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23.pn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24.pn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25.pn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slide" Target="slide25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slide" Target="slide27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5.pn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26.pn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5.png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image" Target="../media/image27.png"/><Relationship Id="rId1" Type="http://schemas.openxmlformats.org/officeDocument/2006/relationships/tags" Target="../tags/tag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6.png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28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8.png"/><Relationship Id="rId1" Type="http://schemas.openxmlformats.org/officeDocument/2006/relationships/tags" Target="../tags/tag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9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0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文本框 6"/>
          <p:cNvSpPr txBox="1"/>
          <p:nvPr/>
        </p:nvSpPr>
        <p:spPr>
          <a:xfrm>
            <a:off x="1644015" y="4736518"/>
            <a:ext cx="8904903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zh-CN" sz="3600" dirty="0" smtClean="0">
                <a:solidFill>
                  <a:schemeClr val="bg1"/>
                </a:solidFill>
                <a:latin typeface="思源黑体 CN Medium" panose="020B0600000000000000" charset="-122"/>
                <a:ea typeface="思源黑体 CN Medium" panose="020B0600000000000000" charset="-122"/>
                <a:sym typeface="+mn-ea"/>
              </a:rPr>
              <a:t>文章写作方法</a:t>
            </a:r>
            <a:endParaRPr lang="zh-CN" sz="3600" dirty="0">
              <a:solidFill>
                <a:schemeClr val="bg1"/>
              </a:solidFill>
              <a:latin typeface="思源黑体 CN Medium" panose="020B0600000000000000" charset="-122"/>
              <a:ea typeface="思源黑体 CN Medium" panose="020B0600000000000000" charset="-122"/>
              <a:sym typeface="+mn-ea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1682115" y="5653405"/>
            <a:ext cx="387858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zh-CN" altLang="en-US" dirty="0">
                <a:solidFill>
                  <a:schemeClr val="bg1"/>
                </a:solidFill>
                <a:latin typeface="思源黑体 CN Medium" panose="020B0600000000000000" charset="-122"/>
                <a:ea typeface="思源黑体 CN Medium" panose="020B0600000000000000" charset="-122"/>
                <a:sym typeface="+mn-ea"/>
              </a:rPr>
              <a:t>电子商务部</a:t>
            </a:r>
            <a:r>
              <a:rPr lang="en-US" altLang="zh-CN" dirty="0" smtClean="0">
                <a:solidFill>
                  <a:schemeClr val="bg1"/>
                </a:solidFill>
                <a:latin typeface="思源黑体 CN Medium" panose="020B0600000000000000" charset="-122"/>
                <a:ea typeface="思源黑体 CN Medium" panose="020B0600000000000000" charset="-122"/>
                <a:sym typeface="+mn-ea"/>
              </a:rPr>
              <a:t>-</a:t>
            </a:r>
            <a:r>
              <a:rPr lang="zh-CN" altLang="en-US" dirty="0" smtClean="0">
                <a:solidFill>
                  <a:schemeClr val="bg1"/>
                </a:solidFill>
                <a:latin typeface="思源黑体 CN Medium" panose="020B0600000000000000" charset="-122"/>
                <a:ea typeface="思源黑体 CN Medium" panose="020B0600000000000000" charset="-122"/>
                <a:sym typeface="+mn-ea"/>
              </a:rPr>
              <a:t>李志远</a:t>
            </a:r>
            <a:r>
              <a:rPr lang="en-US" altLang="zh-CN" dirty="0" smtClean="0">
                <a:solidFill>
                  <a:schemeClr val="bg1"/>
                </a:solidFill>
                <a:latin typeface="思源黑体 CN Medium" panose="020B0600000000000000" charset="-122"/>
                <a:ea typeface="思源黑体 CN Medium" panose="020B0600000000000000" charset="-122"/>
                <a:sym typeface="+mn-ea"/>
              </a:rPr>
              <a:t>     </a:t>
            </a:r>
            <a:fld id="{BB962C8B-B14F-4D97-AF65-F5344CB8AC3E}" type="datetime1">
              <a:rPr lang="zh-CN" altLang="zh-CN" dirty="0">
                <a:solidFill>
                  <a:schemeClr val="bg1"/>
                </a:solidFill>
                <a:latin typeface="思源黑体 CN Medium" panose="020B0600000000000000" charset="-122"/>
                <a:ea typeface="思源黑体 CN Medium" panose="020B0600000000000000" charset="-122"/>
                <a:sym typeface="+mn-ea"/>
              </a:rPr>
            </a:fld>
            <a:endParaRPr lang="zh-CN" altLang="zh-CN" dirty="0">
              <a:solidFill>
                <a:schemeClr val="bg1"/>
              </a:solidFill>
              <a:latin typeface="思源黑体 CN Medium" panose="020B0600000000000000" charset="-122"/>
              <a:ea typeface="思源黑体 CN Medium" panose="020B0600000000000000" charset="-122"/>
              <a:sym typeface="+mn-ea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文本框 13"/>
          <p:cNvSpPr txBox="1"/>
          <p:nvPr/>
        </p:nvSpPr>
        <p:spPr>
          <a:xfrm>
            <a:off x="885190" y="530860"/>
            <a:ext cx="8916035" cy="12915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altLang="zh-CN" sz="2400">
                <a:solidFill>
                  <a:srgbClr val="014E86"/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</a:rPr>
              <a:t>3.</a:t>
            </a:r>
            <a:r>
              <a:rPr lang="zh-CN" altLang="en-US" sz="2400">
                <a:solidFill>
                  <a:srgbClr val="014E86"/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</a:rPr>
              <a:t>内涵：内容专业、积极、丰富</a:t>
            </a:r>
            <a:endParaRPr lang="zh-CN" altLang="en-US" sz="2400">
              <a:solidFill>
                <a:srgbClr val="014E86"/>
              </a:solidFill>
              <a:latin typeface="思源黑体 CN Medium" panose="020B0600000000000000" charset="-122"/>
              <a:ea typeface="思源黑体 CN Medium" panose="020B0600000000000000" charset="-122"/>
              <a:cs typeface="思源黑体 CN Medium" panose="020B0600000000000000" charset="-122"/>
            </a:endParaRPr>
          </a:p>
          <a:p>
            <a:pPr algn="l"/>
            <a:endParaRPr lang="zh-CN" altLang="en-US">
              <a:solidFill>
                <a:srgbClr val="014E86"/>
              </a:solidFill>
              <a:latin typeface="思源黑体 CN Medium" panose="020B0600000000000000" charset="-122"/>
              <a:ea typeface="思源黑体 CN Medium" panose="020B0600000000000000" charset="-122"/>
              <a:cs typeface="思源黑体 CN Medium" panose="020B0600000000000000" charset="-122"/>
            </a:endParaRPr>
          </a:p>
          <a:p>
            <a:pPr algn="l"/>
            <a:r>
              <a:rPr lang="en-US" altLang="zh-CN">
                <a:solidFill>
                  <a:srgbClr val="014E86"/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</a:rPr>
              <a:t> </a:t>
            </a:r>
            <a:r>
              <a:rPr lang="zh-CN" altLang="en-US">
                <a:solidFill>
                  <a:srgbClr val="014E86"/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</a:rPr>
              <a:t>要求：标题与内容高度相关、内容完整、语句通顺、无错字漏字、文字优美、条理清晰、分析全面</a:t>
            </a:r>
            <a:endParaRPr lang="zh-CN" altLang="en-US" sz="2400">
              <a:solidFill>
                <a:srgbClr val="014E86"/>
              </a:solidFill>
              <a:latin typeface="思源黑体 CN Medium" panose="020B0600000000000000" charset="-122"/>
              <a:ea typeface="思源黑体 CN Medium" panose="020B0600000000000000" charset="-122"/>
              <a:cs typeface="思源黑体 CN Medium" panose="020B0600000000000000" charset="-122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192020" y="1822450"/>
            <a:ext cx="7807960" cy="4831080"/>
          </a:xfrm>
          <a:prstGeom prst="rect">
            <a:avLst/>
          </a:prstGeom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文本框 13"/>
          <p:cNvSpPr txBox="1"/>
          <p:nvPr/>
        </p:nvSpPr>
        <p:spPr>
          <a:xfrm>
            <a:off x="885190" y="530860"/>
            <a:ext cx="8916035" cy="8299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altLang="zh-CN" sz="2400">
                <a:solidFill>
                  <a:srgbClr val="014E86"/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</a:rPr>
              <a:t>4.</a:t>
            </a:r>
            <a:r>
              <a:rPr lang="zh-CN" altLang="en-US" sz="2400">
                <a:solidFill>
                  <a:srgbClr val="014E86"/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</a:rPr>
              <a:t>口碑：内容有价值，用户愿意分享、互动</a:t>
            </a:r>
            <a:endParaRPr lang="zh-CN" altLang="en-US" sz="2400">
              <a:solidFill>
                <a:srgbClr val="014E86"/>
              </a:solidFill>
              <a:latin typeface="思源黑体 CN Medium" panose="020B0600000000000000" charset="-122"/>
              <a:ea typeface="思源黑体 CN Medium" panose="020B0600000000000000" charset="-122"/>
              <a:cs typeface="思源黑体 CN Medium" panose="020B0600000000000000" charset="-122"/>
            </a:endParaRPr>
          </a:p>
          <a:p>
            <a:pPr algn="l"/>
            <a:r>
              <a:rPr lang="en-US" altLang="zh-CN" sz="2400">
                <a:solidFill>
                  <a:srgbClr val="014E86"/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</a:rPr>
              <a:t> </a:t>
            </a:r>
            <a:r>
              <a:rPr lang="zh-CN" altLang="en-US">
                <a:solidFill>
                  <a:srgbClr val="014E86"/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</a:rPr>
              <a:t>要求：内容对浏览者有价值</a:t>
            </a:r>
            <a:endParaRPr lang="zh-CN" altLang="en-US">
              <a:solidFill>
                <a:srgbClr val="014E86"/>
              </a:solidFill>
              <a:latin typeface="思源黑体 CN Medium" panose="020B0600000000000000" charset="-122"/>
              <a:ea typeface="思源黑体 CN Medium" panose="020B0600000000000000" charset="-122"/>
              <a:cs typeface="思源黑体 CN Medium" panose="020B0600000000000000" charset="-122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137410" y="1463675"/>
            <a:ext cx="7917180" cy="5219700"/>
          </a:xfrm>
          <a:prstGeom prst="rect">
            <a:avLst/>
          </a:prstGeom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框 3"/>
          <p:cNvSpPr txBox="1"/>
          <p:nvPr/>
        </p:nvSpPr>
        <p:spPr>
          <a:xfrm>
            <a:off x="2261870" y="3488690"/>
            <a:ext cx="1225550" cy="119888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zh-CN" sz="7200">
                <a:solidFill>
                  <a:schemeClr val="bg1"/>
                </a:solidFill>
                <a:latin typeface="思源黑体 CN Medium" panose="020B0600000000000000" charset="-122"/>
                <a:ea typeface="思源黑体 CN Medium" panose="020B0600000000000000" charset="-122"/>
              </a:rPr>
              <a:t>02</a:t>
            </a:r>
            <a:endParaRPr lang="en-US" altLang="zh-CN" sz="7200">
              <a:solidFill>
                <a:schemeClr val="bg1"/>
              </a:solidFill>
              <a:latin typeface="思源黑体 CN Medium" panose="020B0600000000000000" charset="-122"/>
              <a:ea typeface="思源黑体 CN Medium" panose="020B0600000000000000" charset="-122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2293303" y="4575175"/>
            <a:ext cx="1162685" cy="36830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zh-CN">
                <a:solidFill>
                  <a:schemeClr val="bg1"/>
                </a:solidFill>
              </a:rPr>
              <a:t>PART TWO</a:t>
            </a:r>
            <a:endParaRPr lang="en-US" altLang="zh-CN">
              <a:solidFill>
                <a:schemeClr val="bg1"/>
              </a:solidFill>
            </a:endParaRPr>
          </a:p>
        </p:txBody>
      </p:sp>
      <p:sp>
        <p:nvSpPr>
          <p:cNvPr id="14" name="文本框 13"/>
          <p:cNvSpPr txBox="1"/>
          <p:nvPr/>
        </p:nvSpPr>
        <p:spPr>
          <a:xfrm>
            <a:off x="4432300" y="3745230"/>
            <a:ext cx="670052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zh-CN" altLang="en-US" sz="3600">
                <a:solidFill>
                  <a:schemeClr val="bg1"/>
                </a:solidFill>
              </a:rPr>
              <a:t>网络推广类文章</a:t>
            </a:r>
            <a:endParaRPr lang="zh-CN" altLang="en-US" sz="3600">
              <a:solidFill>
                <a:schemeClr val="bg1"/>
              </a:solidFill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4432300" y="4575175"/>
            <a:ext cx="6061710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altLang="zh-CN" sz="2400">
                <a:solidFill>
                  <a:schemeClr val="bg1"/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</a:rPr>
              <a:t>1.</a:t>
            </a:r>
            <a:r>
              <a:rPr lang="zh-CN" altLang="en-US" sz="2400">
                <a:solidFill>
                  <a:schemeClr val="bg1"/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</a:rPr>
              <a:t>素材</a:t>
            </a:r>
            <a:r>
              <a:rPr lang="en-US" altLang="zh-CN" sz="2400">
                <a:solidFill>
                  <a:schemeClr val="bg1"/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</a:rPr>
              <a:t>   2.</a:t>
            </a:r>
            <a:r>
              <a:rPr lang="zh-CN" altLang="en-US" sz="2400">
                <a:solidFill>
                  <a:schemeClr val="bg1"/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</a:rPr>
              <a:t>平台</a:t>
            </a:r>
            <a:r>
              <a:rPr lang="en-US" altLang="zh-CN" sz="2400">
                <a:solidFill>
                  <a:schemeClr val="bg1"/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</a:rPr>
              <a:t>   3.</a:t>
            </a:r>
            <a:r>
              <a:rPr lang="zh-CN" altLang="en-US" sz="2400">
                <a:solidFill>
                  <a:schemeClr val="bg1"/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</a:rPr>
              <a:t>标题</a:t>
            </a:r>
            <a:r>
              <a:rPr lang="en-US" altLang="zh-CN" sz="2400">
                <a:solidFill>
                  <a:schemeClr val="bg1"/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</a:rPr>
              <a:t>   </a:t>
            </a:r>
            <a:endParaRPr lang="zh-CN" altLang="en-US" sz="2400">
              <a:solidFill>
                <a:schemeClr val="bg1"/>
              </a:solidFill>
              <a:latin typeface="思源黑体 CN Medium" panose="020B0600000000000000" charset="-122"/>
              <a:ea typeface="思源黑体 CN Medium" panose="020B0600000000000000" charset="-122"/>
              <a:cs typeface="思源黑体 CN Medium" panose="020B0600000000000000" charset="-122"/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文本框 13"/>
          <p:cNvSpPr txBox="1"/>
          <p:nvPr/>
        </p:nvSpPr>
        <p:spPr>
          <a:xfrm>
            <a:off x="885190" y="530860"/>
            <a:ext cx="8916035" cy="10147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>
                <a:solidFill>
                  <a:srgbClr val="014E86"/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</a:rPr>
              <a:t>1.</a:t>
            </a:r>
            <a:r>
              <a:rPr lang="zh-CN" altLang="en-US" sz="2400">
                <a:solidFill>
                  <a:srgbClr val="014E86"/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</a:rPr>
              <a:t>素材</a:t>
            </a:r>
            <a:endParaRPr lang="zh-CN" altLang="en-US" sz="2400">
              <a:solidFill>
                <a:srgbClr val="014E86"/>
              </a:solidFill>
              <a:latin typeface="思源黑体 CN Medium" panose="020B0600000000000000" charset="-122"/>
              <a:ea typeface="思源黑体 CN Medium" panose="020B0600000000000000" charset="-122"/>
              <a:cs typeface="思源黑体 CN Medium" panose="020B0600000000000000" charset="-122"/>
            </a:endParaRPr>
          </a:p>
          <a:p>
            <a:endParaRPr lang="zh-CN" altLang="en-US">
              <a:solidFill>
                <a:srgbClr val="014E86"/>
              </a:solidFill>
              <a:latin typeface="思源黑体 CN Medium" panose="020B0600000000000000" charset="-122"/>
              <a:ea typeface="思源黑体 CN Medium" panose="020B0600000000000000" charset="-122"/>
              <a:cs typeface="思源黑体 CN Medium" panose="020B0600000000000000" charset="-122"/>
            </a:endParaRPr>
          </a:p>
          <a:p>
            <a:r>
              <a:rPr lang="en-US" altLang="zh-CN">
                <a:solidFill>
                  <a:srgbClr val="014E86"/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</a:rPr>
              <a:t> </a:t>
            </a:r>
            <a:r>
              <a:rPr lang="zh-CN" altLang="en-US">
                <a:solidFill>
                  <a:srgbClr val="014E86"/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</a:rPr>
              <a:t>新闻资讯、同行网站、政策信息、行业平台、专业书籍、个人知识等</a:t>
            </a:r>
            <a:endParaRPr lang="zh-CN" altLang="en-US">
              <a:solidFill>
                <a:srgbClr val="014E86"/>
              </a:solidFill>
              <a:latin typeface="思源黑体 CN Medium" panose="020B0600000000000000" charset="-122"/>
              <a:ea typeface="思源黑体 CN Medium" panose="020B0600000000000000" charset="-122"/>
              <a:cs typeface="思源黑体 CN Medium" panose="020B0600000000000000" charset="-122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569720" y="2084705"/>
            <a:ext cx="9410700" cy="4140200"/>
          </a:xfrm>
          <a:prstGeom prst="rect">
            <a:avLst/>
          </a:prstGeom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029335" y="0"/>
            <a:ext cx="10132695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-2147482617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595755" y="565785"/>
            <a:ext cx="9000490" cy="6087110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-214748262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911985" y="838200"/>
            <a:ext cx="8368665" cy="5749290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457960" y="215900"/>
            <a:ext cx="9276080" cy="6426835"/>
          </a:xfrm>
          <a:prstGeom prst="rect">
            <a:avLst/>
          </a:prstGeom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843405" y="519430"/>
            <a:ext cx="8504555" cy="6119495"/>
          </a:xfrm>
          <a:prstGeom prst="rect">
            <a:avLst/>
          </a:prstGeom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808990" y="494665"/>
            <a:ext cx="10574655" cy="6142990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 descr="未标题-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94743" y="2228850"/>
            <a:ext cx="687070" cy="687070"/>
          </a:xfrm>
          <a:prstGeom prst="rect">
            <a:avLst/>
          </a:prstGeom>
        </p:spPr>
      </p:pic>
      <p:sp>
        <p:nvSpPr>
          <p:cNvPr id="5" name="文本框 4"/>
          <p:cNvSpPr txBox="1"/>
          <p:nvPr/>
        </p:nvSpPr>
        <p:spPr>
          <a:xfrm>
            <a:off x="6381750" y="2388235"/>
            <a:ext cx="297180" cy="36830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>
                <a:solidFill>
                  <a:schemeClr val="bg1"/>
                </a:solidFill>
                <a:latin typeface="思源黑体 CN Medium" panose="020B0600000000000000" charset="-122"/>
                <a:ea typeface="思源黑体 CN Medium" panose="020B0600000000000000" charset="-122"/>
              </a:rPr>
              <a:t>2</a:t>
            </a:r>
            <a:endParaRPr lang="en-US" altLang="zh-CN">
              <a:solidFill>
                <a:schemeClr val="bg1"/>
              </a:solidFill>
              <a:latin typeface="思源黑体 CN Medium" panose="020B0600000000000000" charset="-122"/>
              <a:ea typeface="思源黑体 CN Medium" panose="020B0600000000000000" charset="-122"/>
            </a:endParaRPr>
          </a:p>
        </p:txBody>
      </p:sp>
      <p:pic>
        <p:nvPicPr>
          <p:cNvPr id="6" name="图片 5" descr="未标题-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94743" y="2960370"/>
            <a:ext cx="687070" cy="687070"/>
          </a:xfrm>
          <a:prstGeom prst="rect">
            <a:avLst/>
          </a:prstGeom>
        </p:spPr>
      </p:pic>
      <p:sp>
        <p:nvSpPr>
          <p:cNvPr id="7" name="文本框 6"/>
          <p:cNvSpPr txBox="1"/>
          <p:nvPr/>
        </p:nvSpPr>
        <p:spPr>
          <a:xfrm>
            <a:off x="6381750" y="3119755"/>
            <a:ext cx="297180" cy="36830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>
                <a:solidFill>
                  <a:schemeClr val="bg1"/>
                </a:solidFill>
                <a:latin typeface="思源黑体 CN Medium" panose="020B0600000000000000" charset="-122"/>
                <a:ea typeface="思源黑体 CN Medium" panose="020B0600000000000000" charset="-122"/>
              </a:rPr>
              <a:t>3</a:t>
            </a:r>
            <a:endParaRPr lang="en-US" altLang="zh-CN">
              <a:solidFill>
                <a:schemeClr val="bg1"/>
              </a:solidFill>
              <a:latin typeface="思源黑体 CN Medium" panose="020B0600000000000000" charset="-122"/>
              <a:ea typeface="思源黑体 CN Medium" panose="020B0600000000000000" charset="-122"/>
            </a:endParaRPr>
          </a:p>
        </p:txBody>
      </p:sp>
      <p:pic>
        <p:nvPicPr>
          <p:cNvPr id="8" name="图片 7" descr="未标题-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94743" y="3691890"/>
            <a:ext cx="687070" cy="687070"/>
          </a:xfrm>
          <a:prstGeom prst="rect">
            <a:avLst/>
          </a:prstGeom>
        </p:spPr>
      </p:pic>
      <p:sp>
        <p:nvSpPr>
          <p:cNvPr id="9" name="文本框 8"/>
          <p:cNvSpPr txBox="1"/>
          <p:nvPr/>
        </p:nvSpPr>
        <p:spPr>
          <a:xfrm>
            <a:off x="6381750" y="3851275"/>
            <a:ext cx="297180" cy="36830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>
                <a:solidFill>
                  <a:schemeClr val="bg1"/>
                </a:solidFill>
                <a:latin typeface="思源黑体 CN Medium" panose="020B0600000000000000" charset="-122"/>
                <a:ea typeface="思源黑体 CN Medium" panose="020B0600000000000000" charset="-122"/>
              </a:rPr>
              <a:t>4</a:t>
            </a:r>
            <a:endParaRPr lang="en-US" altLang="zh-CN">
              <a:solidFill>
                <a:schemeClr val="bg1"/>
              </a:solidFill>
              <a:latin typeface="思源黑体 CN Medium" panose="020B0600000000000000" charset="-122"/>
              <a:ea typeface="思源黑体 CN Medium" panose="020B0600000000000000" charset="-122"/>
            </a:endParaRPr>
          </a:p>
        </p:txBody>
      </p:sp>
      <p:pic>
        <p:nvPicPr>
          <p:cNvPr id="10" name="图片 9" descr="未标题-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94743" y="4423410"/>
            <a:ext cx="687070" cy="687070"/>
          </a:xfrm>
          <a:prstGeom prst="rect">
            <a:avLst/>
          </a:prstGeom>
        </p:spPr>
      </p:pic>
      <p:sp>
        <p:nvSpPr>
          <p:cNvPr id="11" name="文本框 10"/>
          <p:cNvSpPr txBox="1"/>
          <p:nvPr/>
        </p:nvSpPr>
        <p:spPr>
          <a:xfrm>
            <a:off x="6381750" y="4582795"/>
            <a:ext cx="297180" cy="36830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>
                <a:solidFill>
                  <a:schemeClr val="bg1"/>
                </a:solidFill>
                <a:latin typeface="思源黑体 CN Medium" panose="020B0600000000000000" charset="-122"/>
                <a:ea typeface="思源黑体 CN Medium" panose="020B0600000000000000" charset="-122"/>
              </a:rPr>
              <a:t>5</a:t>
            </a:r>
            <a:endParaRPr lang="en-US" altLang="zh-CN">
              <a:solidFill>
                <a:schemeClr val="bg1"/>
              </a:solidFill>
              <a:latin typeface="思源黑体 CN Medium" panose="020B0600000000000000" charset="-122"/>
              <a:ea typeface="思源黑体 CN Medium" panose="020B0600000000000000" charset="-122"/>
            </a:endParaRPr>
          </a:p>
        </p:txBody>
      </p:sp>
      <p:sp>
        <p:nvSpPr>
          <p:cNvPr id="14" name="文本框 13"/>
          <p:cNvSpPr txBox="1"/>
          <p:nvPr/>
        </p:nvSpPr>
        <p:spPr>
          <a:xfrm>
            <a:off x="7070090" y="2372995"/>
            <a:ext cx="1960880" cy="39878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zh-CN" sz="2000" dirty="0" smtClean="0">
                <a:solidFill>
                  <a:srgbClr val="014E86"/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</a:rPr>
              <a:t>网络推广类文章</a:t>
            </a:r>
            <a:endParaRPr lang="zh-CN" sz="2000" dirty="0">
              <a:solidFill>
                <a:srgbClr val="014E86"/>
              </a:solidFill>
              <a:latin typeface="思源黑体 CN Medium" panose="020B0600000000000000" charset="-122"/>
              <a:ea typeface="思源黑体 CN Medium" panose="020B0600000000000000" charset="-122"/>
              <a:cs typeface="思源黑体 CN Medium" panose="020B0600000000000000" charset="-122"/>
            </a:endParaRPr>
          </a:p>
        </p:txBody>
      </p:sp>
      <p:sp>
        <p:nvSpPr>
          <p:cNvPr id="15" name="文本框 14"/>
          <p:cNvSpPr txBox="1"/>
          <p:nvPr/>
        </p:nvSpPr>
        <p:spPr>
          <a:xfrm>
            <a:off x="7070090" y="3113405"/>
            <a:ext cx="1960880" cy="39878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zh-CN" altLang="en-US" sz="2000">
                <a:solidFill>
                  <a:srgbClr val="014E86"/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</a:rPr>
              <a:t>网站优化类文章</a:t>
            </a:r>
            <a:endParaRPr lang="en-US" altLang="zh-CN" sz="2000">
              <a:solidFill>
                <a:srgbClr val="014E86"/>
              </a:solidFill>
              <a:latin typeface="思源黑体 CN Medium" panose="020B0600000000000000" charset="-122"/>
              <a:ea typeface="思源黑体 CN Medium" panose="020B0600000000000000" charset="-122"/>
              <a:cs typeface="思源黑体 CN Medium" panose="020B0600000000000000" charset="-122"/>
            </a:endParaRPr>
          </a:p>
        </p:txBody>
      </p:sp>
      <p:sp>
        <p:nvSpPr>
          <p:cNvPr id="16" name="文本框 15"/>
          <p:cNvSpPr txBox="1"/>
          <p:nvPr/>
        </p:nvSpPr>
        <p:spPr>
          <a:xfrm>
            <a:off x="7070090" y="3833495"/>
            <a:ext cx="1452880" cy="39878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zh-CN" altLang="en-US" sz="2000">
                <a:solidFill>
                  <a:srgbClr val="014E86"/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</a:rPr>
              <a:t>短视频文案</a:t>
            </a:r>
            <a:endParaRPr lang="en-US" altLang="zh-CN" sz="2000">
              <a:solidFill>
                <a:srgbClr val="014E86"/>
              </a:solidFill>
              <a:latin typeface="思源黑体 CN Medium" panose="020B0600000000000000" charset="-122"/>
              <a:ea typeface="思源黑体 CN Medium" panose="020B0600000000000000" charset="-122"/>
              <a:cs typeface="思源黑体 CN Medium" panose="020B0600000000000000" charset="-122"/>
            </a:endParaRPr>
          </a:p>
        </p:txBody>
      </p:sp>
      <p:sp>
        <p:nvSpPr>
          <p:cNvPr id="17" name="文本框 16"/>
          <p:cNvSpPr txBox="1"/>
          <p:nvPr/>
        </p:nvSpPr>
        <p:spPr>
          <a:xfrm>
            <a:off x="7070090" y="4576445"/>
            <a:ext cx="1452880" cy="39878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zh-CN" altLang="en-US" sz="2000">
                <a:solidFill>
                  <a:srgbClr val="014E86"/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</a:rPr>
              <a:t>宣传类资料</a:t>
            </a:r>
            <a:endParaRPr lang="en-US" altLang="zh-CN" sz="2000">
              <a:solidFill>
                <a:srgbClr val="014E86"/>
              </a:solidFill>
              <a:latin typeface="思源黑体 CN Medium" panose="020B0600000000000000" charset="-122"/>
              <a:ea typeface="思源黑体 CN Medium" panose="020B0600000000000000" charset="-122"/>
              <a:cs typeface="思源黑体 CN Medium" panose="020B0600000000000000" charset="-122"/>
            </a:endParaRPr>
          </a:p>
        </p:txBody>
      </p:sp>
      <p:pic>
        <p:nvPicPr>
          <p:cNvPr id="18" name="图片 17" descr="未标题-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94108" y="1497330"/>
            <a:ext cx="687070" cy="687070"/>
          </a:xfrm>
          <a:prstGeom prst="rect">
            <a:avLst/>
          </a:prstGeom>
        </p:spPr>
      </p:pic>
      <p:sp>
        <p:nvSpPr>
          <p:cNvPr id="23" name="文本框 22"/>
          <p:cNvSpPr txBox="1"/>
          <p:nvPr/>
        </p:nvSpPr>
        <p:spPr>
          <a:xfrm>
            <a:off x="6381115" y="1656715"/>
            <a:ext cx="297180" cy="36830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>
                <a:solidFill>
                  <a:schemeClr val="bg1"/>
                </a:solidFill>
                <a:latin typeface="思源黑体 CN Medium" panose="020B0600000000000000" charset="-122"/>
                <a:ea typeface="思源黑体 CN Medium" panose="020B0600000000000000" charset="-122"/>
              </a:rPr>
              <a:t>1</a:t>
            </a:r>
            <a:endParaRPr lang="en-US" altLang="zh-CN">
              <a:solidFill>
                <a:schemeClr val="bg1"/>
              </a:solidFill>
              <a:latin typeface="思源黑体 CN Medium" panose="020B0600000000000000" charset="-122"/>
              <a:ea typeface="思源黑体 CN Medium" panose="020B0600000000000000" charset="-122"/>
            </a:endParaRPr>
          </a:p>
        </p:txBody>
      </p:sp>
      <p:sp>
        <p:nvSpPr>
          <p:cNvPr id="24" name="文本框 23"/>
          <p:cNvSpPr txBox="1"/>
          <p:nvPr/>
        </p:nvSpPr>
        <p:spPr>
          <a:xfrm>
            <a:off x="7069455" y="1650365"/>
            <a:ext cx="2214880" cy="39878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zh-CN" altLang="en-US" sz="2000">
                <a:solidFill>
                  <a:srgbClr val="014E86"/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</a:rPr>
              <a:t>百度优质文章标准</a:t>
            </a:r>
            <a:endParaRPr lang="en-US" altLang="zh-CN" sz="2000">
              <a:solidFill>
                <a:srgbClr val="014E86"/>
              </a:solidFill>
              <a:latin typeface="思源黑体 CN Medium" panose="020B0600000000000000" charset="-122"/>
              <a:ea typeface="思源黑体 CN Medium" panose="020B0600000000000000" charset="-122"/>
              <a:cs typeface="思源黑体 CN Medium" panose="020B0600000000000000" charset="-122"/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-214748262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875155" y="651510"/>
            <a:ext cx="8441690" cy="6025515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-2147482619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907540" y="629920"/>
            <a:ext cx="8376920" cy="6019800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-2147482618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666875" y="512445"/>
            <a:ext cx="8858885" cy="6170930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文本框 13"/>
          <p:cNvSpPr txBox="1"/>
          <p:nvPr/>
        </p:nvSpPr>
        <p:spPr>
          <a:xfrm>
            <a:off x="885190" y="530860"/>
            <a:ext cx="8916035" cy="15684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>
                <a:solidFill>
                  <a:srgbClr val="014E86"/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</a:rPr>
              <a:t>2.</a:t>
            </a:r>
            <a:r>
              <a:rPr lang="zh-CN" altLang="en-US" sz="2400">
                <a:solidFill>
                  <a:srgbClr val="014E86"/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</a:rPr>
              <a:t>平台</a:t>
            </a:r>
            <a:endParaRPr lang="zh-CN" altLang="en-US" sz="2400">
              <a:solidFill>
                <a:srgbClr val="014E86"/>
              </a:solidFill>
              <a:latin typeface="思源黑体 CN Medium" panose="020B0600000000000000" charset="-122"/>
              <a:ea typeface="思源黑体 CN Medium" panose="020B0600000000000000" charset="-122"/>
              <a:cs typeface="思源黑体 CN Medium" panose="020B0600000000000000" charset="-122"/>
            </a:endParaRPr>
          </a:p>
          <a:p>
            <a:endParaRPr lang="zh-CN" altLang="en-US">
              <a:solidFill>
                <a:srgbClr val="014E86"/>
              </a:solidFill>
              <a:latin typeface="思源黑体 CN Medium" panose="020B0600000000000000" charset="-122"/>
              <a:ea typeface="思源黑体 CN Medium" panose="020B0600000000000000" charset="-122"/>
              <a:cs typeface="思源黑体 CN Medium" panose="020B0600000000000000" charset="-122"/>
            </a:endParaRPr>
          </a:p>
          <a:p>
            <a:r>
              <a:rPr lang="en-US" altLang="zh-CN">
                <a:solidFill>
                  <a:srgbClr val="014E86"/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</a:rPr>
              <a:t> </a:t>
            </a:r>
            <a:r>
              <a:rPr lang="zh-CN" altLang="en-US">
                <a:solidFill>
                  <a:srgbClr val="014E86"/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</a:rPr>
              <a:t>新闻源、知名度、流量</a:t>
            </a:r>
            <a:endParaRPr lang="zh-CN" altLang="en-US">
              <a:solidFill>
                <a:srgbClr val="014E86"/>
              </a:solidFill>
              <a:latin typeface="思源黑体 CN Medium" panose="020B0600000000000000" charset="-122"/>
              <a:ea typeface="思源黑体 CN Medium" panose="020B0600000000000000" charset="-122"/>
              <a:cs typeface="思源黑体 CN Medium" panose="020B0600000000000000" charset="-122"/>
            </a:endParaRPr>
          </a:p>
          <a:p>
            <a:endParaRPr lang="zh-CN" altLang="en-US">
              <a:solidFill>
                <a:srgbClr val="014E86"/>
              </a:solidFill>
              <a:latin typeface="思源黑体 CN Medium" panose="020B0600000000000000" charset="-122"/>
              <a:ea typeface="思源黑体 CN Medium" panose="020B0600000000000000" charset="-122"/>
              <a:cs typeface="思源黑体 CN Medium" panose="020B0600000000000000" charset="-122"/>
            </a:endParaRPr>
          </a:p>
          <a:p>
            <a:endParaRPr lang="zh-CN" altLang="en-US">
              <a:solidFill>
                <a:srgbClr val="014E86"/>
              </a:solidFill>
              <a:latin typeface="思源黑体 CN Medium" panose="020B0600000000000000" charset="-122"/>
              <a:ea typeface="思源黑体 CN Medium" panose="020B0600000000000000" charset="-122"/>
              <a:cs typeface="思源黑体 CN Medium" panose="020B0600000000000000" charset="-122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4341495" y="175895"/>
            <a:ext cx="6445885" cy="6506845"/>
          </a:xfrm>
          <a:prstGeom prst="rect">
            <a:avLst/>
          </a:prstGeom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911350" y="395605"/>
            <a:ext cx="8369935" cy="6214110"/>
          </a:xfrm>
          <a:prstGeom prst="rect">
            <a:avLst/>
          </a:prstGeom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文本框 13"/>
          <p:cNvSpPr txBox="1"/>
          <p:nvPr/>
        </p:nvSpPr>
        <p:spPr>
          <a:xfrm>
            <a:off x="885190" y="530860"/>
            <a:ext cx="8916035" cy="51695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sz="2400">
                <a:solidFill>
                  <a:srgbClr val="014E86"/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</a:rPr>
              <a:t>知名自媒体平台</a:t>
            </a:r>
            <a:endParaRPr lang="zh-CN" sz="2400">
              <a:solidFill>
                <a:srgbClr val="014E86"/>
              </a:solidFill>
              <a:latin typeface="思源黑体 CN Medium" panose="020B0600000000000000" charset="-122"/>
              <a:ea typeface="思源黑体 CN Medium" panose="020B0600000000000000" charset="-122"/>
              <a:cs typeface="思源黑体 CN Medium" panose="020B0600000000000000" charset="-122"/>
            </a:endParaRPr>
          </a:p>
          <a:p>
            <a:endParaRPr lang="zh-CN" altLang="en-US">
              <a:solidFill>
                <a:srgbClr val="014E86"/>
              </a:solidFill>
              <a:latin typeface="思源黑体 CN Medium" panose="020B0600000000000000" charset="-122"/>
              <a:ea typeface="思源黑体 CN Medium" panose="020B0600000000000000" charset="-122"/>
              <a:cs typeface="思源黑体 CN Medium" panose="020B0600000000000000" charset="-122"/>
            </a:endParaRPr>
          </a:p>
          <a:p>
            <a:r>
              <a:rPr lang="en-US" altLang="zh-CN">
                <a:solidFill>
                  <a:srgbClr val="014E86"/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</a:rPr>
              <a:t>   1</a:t>
            </a:r>
            <a:r>
              <a:rPr lang="zh-CN" altLang="en-US">
                <a:solidFill>
                  <a:srgbClr val="014E86"/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</a:rPr>
              <a:t>）字节系：</a:t>
            </a:r>
            <a:r>
              <a:rPr lang="zh-CN" altLang="en-US">
                <a:solidFill>
                  <a:srgbClr val="014E86"/>
                </a:solidFill>
                <a:highlight>
                  <a:srgbClr val="C0C0C0"/>
                </a:highlight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</a:rPr>
              <a:t>今日头条</a:t>
            </a:r>
            <a:r>
              <a:rPr lang="zh-CN" altLang="en-US">
                <a:solidFill>
                  <a:srgbClr val="014E86"/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</a:rPr>
              <a:t>、</a:t>
            </a:r>
            <a:r>
              <a:rPr lang="zh-CN" altLang="en-US">
                <a:solidFill>
                  <a:srgbClr val="014E86"/>
                </a:solidFill>
                <a:highlight>
                  <a:srgbClr val="C0C0C0"/>
                </a:highlight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</a:rPr>
              <a:t>微头条</a:t>
            </a:r>
            <a:r>
              <a:rPr lang="zh-CN" altLang="en-US">
                <a:solidFill>
                  <a:srgbClr val="014E86"/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</a:rPr>
              <a:t>、</a:t>
            </a:r>
            <a:r>
              <a:rPr lang="zh-CN" altLang="en-US">
                <a:solidFill>
                  <a:srgbClr val="014E86"/>
                </a:solidFill>
                <a:highlight>
                  <a:srgbClr val="C0C0C0"/>
                </a:highlight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</a:rPr>
              <a:t>抖音视频</a:t>
            </a:r>
            <a:r>
              <a:rPr lang="zh-CN" altLang="en-US">
                <a:solidFill>
                  <a:srgbClr val="014E86"/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</a:rPr>
              <a:t>、火山视频、西瓜视频、</a:t>
            </a:r>
            <a:r>
              <a:rPr lang="zh-CN" altLang="en-US">
                <a:solidFill>
                  <a:srgbClr val="014E86"/>
                </a:solidFill>
                <a:highlight>
                  <a:srgbClr val="C0C0C0"/>
                </a:highlight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</a:rPr>
              <a:t>悟空问答</a:t>
            </a:r>
            <a:endParaRPr lang="zh-CN" altLang="en-US">
              <a:solidFill>
                <a:srgbClr val="014E86"/>
              </a:solidFill>
              <a:latin typeface="思源黑体 CN Medium" panose="020B0600000000000000" charset="-122"/>
              <a:ea typeface="思源黑体 CN Medium" panose="020B0600000000000000" charset="-122"/>
              <a:cs typeface="思源黑体 CN Medium" panose="020B0600000000000000" charset="-122"/>
            </a:endParaRPr>
          </a:p>
          <a:p>
            <a:endParaRPr lang="zh-CN" altLang="en-US">
              <a:solidFill>
                <a:srgbClr val="014E86"/>
              </a:solidFill>
              <a:latin typeface="思源黑体 CN Medium" panose="020B0600000000000000" charset="-122"/>
              <a:ea typeface="思源黑体 CN Medium" panose="020B0600000000000000" charset="-122"/>
              <a:cs typeface="思源黑体 CN Medium" panose="020B0600000000000000" charset="-122"/>
            </a:endParaRPr>
          </a:p>
          <a:p>
            <a:r>
              <a:rPr lang="en-US" altLang="zh-CN">
                <a:solidFill>
                  <a:srgbClr val="014E86"/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</a:rPr>
              <a:t>   2</a:t>
            </a:r>
            <a:r>
              <a:rPr lang="zh-CN" altLang="en-US">
                <a:solidFill>
                  <a:srgbClr val="014E86"/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</a:rPr>
              <a:t>）百度系：</a:t>
            </a:r>
            <a:r>
              <a:rPr lang="zh-CN" altLang="en-US">
                <a:solidFill>
                  <a:srgbClr val="014E86"/>
                </a:solidFill>
                <a:highlight>
                  <a:srgbClr val="C0C0C0"/>
                </a:highlight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</a:rPr>
              <a:t>百家号</a:t>
            </a:r>
            <a:r>
              <a:rPr lang="zh-CN" altLang="en-US">
                <a:solidFill>
                  <a:srgbClr val="014E86"/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</a:rPr>
              <a:t>、</a:t>
            </a:r>
            <a:r>
              <a:rPr lang="zh-CN" altLang="en-US">
                <a:solidFill>
                  <a:srgbClr val="014E86"/>
                </a:solidFill>
                <a:highlight>
                  <a:srgbClr val="C0C0C0"/>
                </a:highlight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</a:rPr>
              <a:t>百度贴吧</a:t>
            </a:r>
            <a:r>
              <a:rPr lang="zh-CN" altLang="en-US">
                <a:solidFill>
                  <a:srgbClr val="014E86"/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</a:rPr>
              <a:t>、百度知道、好看视频</a:t>
            </a:r>
            <a:endParaRPr lang="zh-CN" altLang="en-US">
              <a:solidFill>
                <a:srgbClr val="014E86"/>
              </a:solidFill>
              <a:latin typeface="思源黑体 CN Medium" panose="020B0600000000000000" charset="-122"/>
              <a:ea typeface="思源黑体 CN Medium" panose="020B0600000000000000" charset="-122"/>
              <a:cs typeface="思源黑体 CN Medium" panose="020B0600000000000000" charset="-122"/>
            </a:endParaRPr>
          </a:p>
          <a:p>
            <a:endParaRPr lang="zh-CN" altLang="en-US">
              <a:solidFill>
                <a:srgbClr val="014E86"/>
              </a:solidFill>
              <a:latin typeface="思源黑体 CN Medium" panose="020B0600000000000000" charset="-122"/>
              <a:ea typeface="思源黑体 CN Medium" panose="020B0600000000000000" charset="-122"/>
              <a:cs typeface="思源黑体 CN Medium" panose="020B0600000000000000" charset="-122"/>
            </a:endParaRPr>
          </a:p>
          <a:p>
            <a:r>
              <a:rPr lang="en-US" altLang="zh-CN">
                <a:solidFill>
                  <a:srgbClr val="014E86"/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</a:rPr>
              <a:t>   3</a:t>
            </a:r>
            <a:r>
              <a:rPr lang="zh-CN" altLang="en-US">
                <a:solidFill>
                  <a:srgbClr val="014E86"/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</a:rPr>
              <a:t>）腾讯系：</a:t>
            </a:r>
            <a:r>
              <a:rPr lang="zh-CN" altLang="en-US">
                <a:solidFill>
                  <a:srgbClr val="014E86"/>
                </a:solidFill>
                <a:highlight>
                  <a:srgbClr val="C0C0C0"/>
                </a:highlight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</a:rPr>
              <a:t>微信朋友圈</a:t>
            </a:r>
            <a:r>
              <a:rPr lang="zh-CN" altLang="en-US">
                <a:solidFill>
                  <a:srgbClr val="014E86"/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</a:rPr>
              <a:t>、企鹅号、</a:t>
            </a:r>
            <a:r>
              <a:rPr lang="zh-CN" altLang="en-US">
                <a:solidFill>
                  <a:srgbClr val="014E86"/>
                </a:solidFill>
                <a:highlight>
                  <a:srgbClr val="C0C0C0"/>
                </a:highlight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</a:rPr>
              <a:t>快手视频</a:t>
            </a:r>
            <a:r>
              <a:rPr lang="zh-CN" altLang="en-US">
                <a:solidFill>
                  <a:srgbClr val="014E86"/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</a:rPr>
              <a:t>、</a:t>
            </a:r>
            <a:r>
              <a:rPr lang="zh-CN" altLang="en-US">
                <a:solidFill>
                  <a:srgbClr val="014E86"/>
                </a:solidFill>
                <a:highlight>
                  <a:srgbClr val="C0C0C0"/>
                </a:highlight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</a:rPr>
              <a:t>知乎</a:t>
            </a:r>
            <a:r>
              <a:rPr lang="zh-CN" altLang="en-US">
                <a:solidFill>
                  <a:srgbClr val="014E86"/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</a:rPr>
              <a:t>、搜狗问问</a:t>
            </a:r>
            <a:endParaRPr lang="zh-CN" altLang="en-US">
              <a:solidFill>
                <a:srgbClr val="014E86"/>
              </a:solidFill>
              <a:latin typeface="思源黑体 CN Medium" panose="020B0600000000000000" charset="-122"/>
              <a:ea typeface="思源黑体 CN Medium" panose="020B0600000000000000" charset="-122"/>
              <a:cs typeface="思源黑体 CN Medium" panose="020B0600000000000000" charset="-122"/>
            </a:endParaRPr>
          </a:p>
          <a:p>
            <a:endParaRPr lang="zh-CN" altLang="en-US">
              <a:solidFill>
                <a:srgbClr val="014E86"/>
              </a:solidFill>
              <a:latin typeface="思源黑体 CN Medium" panose="020B0600000000000000" charset="-122"/>
              <a:ea typeface="思源黑体 CN Medium" panose="020B0600000000000000" charset="-122"/>
              <a:cs typeface="思源黑体 CN Medium" panose="020B0600000000000000" charset="-122"/>
            </a:endParaRPr>
          </a:p>
          <a:p>
            <a:r>
              <a:rPr lang="en-US" altLang="zh-CN">
                <a:solidFill>
                  <a:srgbClr val="014E86"/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</a:rPr>
              <a:t>   4</a:t>
            </a:r>
            <a:r>
              <a:rPr lang="zh-CN" altLang="en-US">
                <a:solidFill>
                  <a:srgbClr val="014E86"/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</a:rPr>
              <a:t>）阿里系：大鱼号</a:t>
            </a:r>
            <a:endParaRPr lang="zh-CN" altLang="en-US">
              <a:solidFill>
                <a:srgbClr val="014E86"/>
              </a:solidFill>
              <a:latin typeface="思源黑体 CN Medium" panose="020B0600000000000000" charset="-122"/>
              <a:ea typeface="思源黑体 CN Medium" panose="020B0600000000000000" charset="-122"/>
              <a:cs typeface="思源黑体 CN Medium" panose="020B0600000000000000" charset="-122"/>
            </a:endParaRPr>
          </a:p>
          <a:p>
            <a:endParaRPr lang="zh-CN" altLang="en-US">
              <a:solidFill>
                <a:srgbClr val="014E86"/>
              </a:solidFill>
              <a:latin typeface="思源黑体 CN Medium" panose="020B0600000000000000" charset="-122"/>
              <a:ea typeface="思源黑体 CN Medium" panose="020B0600000000000000" charset="-122"/>
              <a:cs typeface="思源黑体 CN Medium" panose="020B0600000000000000" charset="-122"/>
            </a:endParaRPr>
          </a:p>
          <a:p>
            <a:r>
              <a:rPr lang="en-US" altLang="zh-CN">
                <a:solidFill>
                  <a:srgbClr val="014E86"/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</a:rPr>
              <a:t>   5</a:t>
            </a:r>
            <a:r>
              <a:rPr lang="zh-CN" altLang="en-US">
                <a:solidFill>
                  <a:srgbClr val="014E86"/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</a:rPr>
              <a:t>）其他：趣头条、简书、小红书、搜狐、微博</a:t>
            </a:r>
            <a:endParaRPr lang="zh-CN" altLang="en-US">
              <a:solidFill>
                <a:srgbClr val="014E86"/>
              </a:solidFill>
              <a:latin typeface="思源黑体 CN Medium" panose="020B0600000000000000" charset="-122"/>
              <a:ea typeface="思源黑体 CN Medium" panose="020B0600000000000000" charset="-122"/>
              <a:cs typeface="思源黑体 CN Medium" panose="020B0600000000000000" charset="-122"/>
            </a:endParaRPr>
          </a:p>
          <a:p>
            <a:endParaRPr lang="zh-CN" altLang="en-US">
              <a:solidFill>
                <a:srgbClr val="014E86"/>
              </a:solidFill>
              <a:latin typeface="思源黑体 CN Medium" panose="020B0600000000000000" charset="-122"/>
              <a:ea typeface="思源黑体 CN Medium" panose="020B0600000000000000" charset="-122"/>
              <a:cs typeface="思源黑体 CN Medium" panose="020B0600000000000000" charset="-122"/>
            </a:endParaRPr>
          </a:p>
          <a:p>
            <a:endParaRPr lang="zh-CN" altLang="en-US">
              <a:solidFill>
                <a:srgbClr val="014E86"/>
              </a:solidFill>
              <a:latin typeface="思源黑体 CN Medium" panose="020B0600000000000000" charset="-122"/>
              <a:ea typeface="思源黑体 CN Medium" panose="020B0600000000000000" charset="-122"/>
              <a:cs typeface="思源黑体 CN Medium" panose="020B0600000000000000" charset="-122"/>
            </a:endParaRPr>
          </a:p>
          <a:p>
            <a:endParaRPr lang="zh-CN" altLang="en-US">
              <a:solidFill>
                <a:srgbClr val="014E86"/>
              </a:solidFill>
              <a:latin typeface="思源黑体 CN Medium" panose="020B0600000000000000" charset="-122"/>
              <a:ea typeface="思源黑体 CN Medium" panose="020B0600000000000000" charset="-122"/>
              <a:cs typeface="思源黑体 CN Medium" panose="020B0600000000000000" charset="-122"/>
            </a:endParaRPr>
          </a:p>
          <a:p>
            <a:endParaRPr lang="zh-CN" altLang="en-US">
              <a:solidFill>
                <a:srgbClr val="014E86"/>
              </a:solidFill>
              <a:latin typeface="思源黑体 CN Medium" panose="020B0600000000000000" charset="-122"/>
              <a:ea typeface="思源黑体 CN Medium" panose="020B0600000000000000" charset="-122"/>
              <a:cs typeface="思源黑体 CN Medium" panose="020B0600000000000000" charset="-122"/>
            </a:endParaRPr>
          </a:p>
          <a:p>
            <a:r>
              <a:rPr lang="zh-CN" altLang="en-US">
                <a:solidFill>
                  <a:srgbClr val="014E86"/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</a:rPr>
              <a:t>要提高账户质量，内容要专注；</a:t>
            </a:r>
            <a:endParaRPr lang="zh-CN" altLang="en-US">
              <a:solidFill>
                <a:srgbClr val="014E86"/>
              </a:solidFill>
              <a:latin typeface="思源黑体 CN Medium" panose="020B0600000000000000" charset="-122"/>
              <a:ea typeface="思源黑体 CN Medium" panose="020B0600000000000000" charset="-122"/>
              <a:cs typeface="思源黑体 CN Medium" panose="020B0600000000000000" charset="-122"/>
            </a:endParaRPr>
          </a:p>
          <a:p>
            <a:r>
              <a:rPr lang="zh-CN" altLang="en-US">
                <a:solidFill>
                  <a:srgbClr val="014E86"/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</a:rPr>
              <a:t>要增强互动，内容要幽默、有话题性、有争议</a:t>
            </a:r>
            <a:endParaRPr lang="zh-CN" altLang="en-US">
              <a:solidFill>
                <a:srgbClr val="014E86"/>
              </a:solidFill>
              <a:latin typeface="思源黑体 CN Medium" panose="020B0600000000000000" charset="-122"/>
              <a:ea typeface="思源黑体 CN Medium" panose="020B0600000000000000" charset="-122"/>
              <a:cs typeface="思源黑体 CN Medium" panose="020B0600000000000000" charset="-122"/>
            </a:endParaRPr>
          </a:p>
          <a:p>
            <a:r>
              <a:rPr lang="zh-CN" altLang="en-US">
                <a:solidFill>
                  <a:srgbClr val="014E86"/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</a:rPr>
              <a:t>要让别人信任，内容要专业</a:t>
            </a:r>
            <a:endParaRPr lang="zh-CN" altLang="en-US">
              <a:solidFill>
                <a:srgbClr val="014E86"/>
              </a:solidFill>
              <a:latin typeface="思源黑体 CN Medium" panose="020B0600000000000000" charset="-122"/>
              <a:ea typeface="思源黑体 CN Medium" panose="020B0600000000000000" charset="-122"/>
              <a:cs typeface="思源黑体 CN Medium" panose="020B0600000000000000" charset="-122"/>
            </a:endParaRP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文本框 13"/>
          <p:cNvSpPr txBox="1"/>
          <p:nvPr/>
        </p:nvSpPr>
        <p:spPr>
          <a:xfrm>
            <a:off x="1849120" y="1845945"/>
            <a:ext cx="849439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>
                <a:solidFill>
                  <a:srgbClr val="014E86"/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  <a:sym typeface="+mn-ea"/>
                <a:hlinkClick r:id="rId1" action="ppaction://hlinksldjump"/>
              </a:rPr>
              <a:t>《后疫情时代，忽视这些变化将严重影响你的生活》</a:t>
            </a:r>
            <a:endParaRPr lang="zh-CN" altLang="en-US" sz="2800">
              <a:solidFill>
                <a:srgbClr val="014E86"/>
              </a:solidFill>
              <a:latin typeface="思源黑体 CN Medium" panose="020B0600000000000000" charset="-122"/>
              <a:ea typeface="思源黑体 CN Medium" panose="020B0600000000000000" charset="-122"/>
              <a:cs typeface="思源黑体 CN Medium" panose="020B0600000000000000" charset="-122"/>
              <a:sym typeface="+mn-ea"/>
            </a:endParaRPr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文本框 13"/>
          <p:cNvSpPr txBox="1"/>
          <p:nvPr/>
        </p:nvSpPr>
        <p:spPr>
          <a:xfrm>
            <a:off x="885190" y="530860"/>
            <a:ext cx="8916035" cy="12915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>
                <a:solidFill>
                  <a:srgbClr val="014E86"/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</a:rPr>
              <a:t>3.</a:t>
            </a:r>
            <a:r>
              <a:rPr lang="zh-CN" altLang="en-US" sz="2400">
                <a:solidFill>
                  <a:srgbClr val="014E86"/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</a:rPr>
              <a:t>标题</a:t>
            </a:r>
            <a:endParaRPr lang="zh-CN" altLang="en-US" sz="2400">
              <a:solidFill>
                <a:srgbClr val="014E86"/>
              </a:solidFill>
              <a:latin typeface="思源黑体 CN Medium" panose="020B0600000000000000" charset="-122"/>
              <a:ea typeface="思源黑体 CN Medium" panose="020B0600000000000000" charset="-122"/>
              <a:cs typeface="思源黑体 CN Medium" panose="020B0600000000000000" charset="-122"/>
            </a:endParaRPr>
          </a:p>
          <a:p>
            <a:endParaRPr lang="zh-CN" altLang="en-US">
              <a:solidFill>
                <a:srgbClr val="014E86"/>
              </a:solidFill>
              <a:latin typeface="思源黑体 CN Medium" panose="020B0600000000000000" charset="-122"/>
              <a:ea typeface="思源黑体 CN Medium" panose="020B0600000000000000" charset="-122"/>
              <a:cs typeface="思源黑体 CN Medium" panose="020B0600000000000000" charset="-122"/>
            </a:endParaRPr>
          </a:p>
          <a:p>
            <a:r>
              <a:rPr lang="en-US" altLang="zh-CN">
                <a:solidFill>
                  <a:srgbClr val="014E86"/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</a:rPr>
              <a:t>  </a:t>
            </a:r>
            <a:r>
              <a:rPr lang="zh-CN" altLang="en-US">
                <a:solidFill>
                  <a:srgbClr val="014E86"/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</a:rPr>
              <a:t>看到这个标题，我现在就要点进去了解，如果现在没时间看也要先收藏，如果不看就会觉得损失了什么</a:t>
            </a:r>
            <a:r>
              <a:rPr lang="en-US" altLang="zh-CN">
                <a:solidFill>
                  <a:srgbClr val="014E86"/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</a:rPr>
              <a:t>  </a:t>
            </a:r>
            <a:endParaRPr lang="zh-CN" altLang="en-US">
              <a:solidFill>
                <a:srgbClr val="014E86"/>
              </a:solidFill>
              <a:latin typeface="思源黑体 CN Medium" panose="020B0600000000000000" charset="-122"/>
              <a:ea typeface="思源黑体 CN Medium" panose="020B0600000000000000" charset="-122"/>
              <a:cs typeface="思源黑体 CN Medium" panose="020B0600000000000000" charset="-122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3854450" y="2964180"/>
            <a:ext cx="4069080" cy="36830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>
                <a:solidFill>
                  <a:srgbClr val="014E86"/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  <a:hlinkClick r:id="rId1" action="ppaction://hlinksldjump"/>
              </a:rPr>
              <a:t>这颜值！绝对碾压同时期肖战、王一博</a:t>
            </a:r>
            <a:endParaRPr lang="zh-CN" altLang="en-US"/>
          </a:p>
        </p:txBody>
      </p:sp>
      <p:sp>
        <p:nvSpPr>
          <p:cNvPr id="3" name="文本框 2"/>
          <p:cNvSpPr txBox="1"/>
          <p:nvPr/>
        </p:nvSpPr>
        <p:spPr>
          <a:xfrm>
            <a:off x="4140200" y="4203700"/>
            <a:ext cx="3497580" cy="36830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>
                <a:solidFill>
                  <a:srgbClr val="014E86"/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  <a:hlinkClick r:id="rId1" action="ppaction://hlinksldjump"/>
              </a:rPr>
              <a:t>德国新型撕碎机面世，可节能50%</a:t>
            </a:r>
            <a:endParaRPr lang="zh-CN" alt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文本框 13"/>
          <p:cNvSpPr txBox="1"/>
          <p:nvPr/>
        </p:nvSpPr>
        <p:spPr>
          <a:xfrm>
            <a:off x="885190" y="530860"/>
            <a:ext cx="8916035" cy="5354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>
                <a:solidFill>
                  <a:srgbClr val="014E86"/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</a:rPr>
              <a:t> 3.1 </a:t>
            </a:r>
            <a:r>
              <a:rPr lang="zh-CN" altLang="en-US">
                <a:solidFill>
                  <a:srgbClr val="014E86"/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</a:rPr>
              <a:t>提问式（制造共鸣、制造疑问）</a:t>
            </a:r>
            <a:endParaRPr lang="zh-CN" altLang="en-US">
              <a:solidFill>
                <a:srgbClr val="014E86"/>
              </a:solidFill>
              <a:latin typeface="思源黑体 CN Medium" panose="020B0600000000000000" charset="-122"/>
              <a:ea typeface="思源黑体 CN Medium" panose="020B0600000000000000" charset="-122"/>
              <a:cs typeface="思源黑体 CN Medium" panose="020B0600000000000000" charset="-122"/>
            </a:endParaRPr>
          </a:p>
          <a:p>
            <a:r>
              <a:rPr lang="zh-CN" altLang="en-US" sz="1400">
                <a:solidFill>
                  <a:srgbClr val="014E86"/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</a:rPr>
              <a:t> </a:t>
            </a:r>
            <a:r>
              <a:rPr lang="en-US" altLang="zh-CN" sz="1400">
                <a:solidFill>
                  <a:srgbClr val="014E86"/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</a:rPr>
              <a:t>        1</a:t>
            </a:r>
            <a:r>
              <a:rPr lang="zh-CN" altLang="en-US" sz="1400">
                <a:solidFill>
                  <a:srgbClr val="014E86"/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</a:rPr>
              <a:t>）哪种塑料撕碎机效果好？</a:t>
            </a:r>
            <a:endParaRPr lang="zh-CN" altLang="en-US" sz="1400">
              <a:solidFill>
                <a:srgbClr val="014E86"/>
              </a:solidFill>
              <a:latin typeface="思源黑体 CN Medium" panose="020B0600000000000000" charset="-122"/>
              <a:ea typeface="思源黑体 CN Medium" panose="020B0600000000000000" charset="-122"/>
              <a:cs typeface="思源黑体 CN Medium" panose="020B0600000000000000" charset="-122"/>
            </a:endParaRPr>
          </a:p>
          <a:p>
            <a:r>
              <a:rPr lang="en-US" altLang="zh-CN" sz="1400">
                <a:solidFill>
                  <a:srgbClr val="014E86"/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</a:rPr>
              <a:t>         2</a:t>
            </a:r>
            <a:r>
              <a:rPr lang="zh-CN" altLang="en-US" sz="1400">
                <a:solidFill>
                  <a:srgbClr val="014E86"/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</a:rPr>
              <a:t>）解读：为什么现在处理生活垃圾都用洁普撕碎机？</a:t>
            </a:r>
            <a:endParaRPr lang="zh-CN" altLang="en-US" sz="1400">
              <a:solidFill>
                <a:srgbClr val="014E86"/>
              </a:solidFill>
              <a:latin typeface="思源黑体 CN Medium" panose="020B0600000000000000" charset="-122"/>
              <a:ea typeface="思源黑体 CN Medium" panose="020B0600000000000000" charset="-122"/>
              <a:cs typeface="思源黑体 CN Medium" panose="020B0600000000000000" charset="-122"/>
            </a:endParaRPr>
          </a:p>
          <a:p>
            <a:r>
              <a:rPr lang="en-US" altLang="zh-CN" sz="1400">
                <a:solidFill>
                  <a:srgbClr val="014E86"/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</a:rPr>
              <a:t>         3</a:t>
            </a:r>
            <a:r>
              <a:rPr lang="zh-CN" altLang="en-US" sz="1400">
                <a:solidFill>
                  <a:srgbClr val="014E86"/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</a:rPr>
              <a:t>）生活垃圾中转站都用到哪些垃圾处理设备？</a:t>
            </a:r>
            <a:endParaRPr lang="zh-CN" altLang="en-US" sz="1400">
              <a:solidFill>
                <a:srgbClr val="014E86"/>
              </a:solidFill>
              <a:latin typeface="思源黑体 CN Medium" panose="020B0600000000000000" charset="-122"/>
              <a:ea typeface="思源黑体 CN Medium" panose="020B0600000000000000" charset="-122"/>
              <a:cs typeface="思源黑体 CN Medium" panose="020B0600000000000000" charset="-122"/>
            </a:endParaRPr>
          </a:p>
          <a:p>
            <a:r>
              <a:rPr lang="zh-CN" altLang="en-US" sz="1400">
                <a:solidFill>
                  <a:srgbClr val="014E86"/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</a:rPr>
              <a:t> </a:t>
            </a:r>
            <a:r>
              <a:rPr lang="en-US" altLang="zh-CN" sz="1400">
                <a:solidFill>
                  <a:srgbClr val="014E86"/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</a:rPr>
              <a:t>        4</a:t>
            </a:r>
            <a:r>
              <a:rPr lang="zh-CN" altLang="en-US" sz="1400">
                <a:solidFill>
                  <a:srgbClr val="014E86"/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</a:rPr>
              <a:t>）粉碎木头不再用双轴撕碎机了吗？</a:t>
            </a:r>
            <a:endParaRPr lang="zh-CN" altLang="en-US" sz="1400">
              <a:solidFill>
                <a:srgbClr val="014E86"/>
              </a:solidFill>
              <a:latin typeface="思源黑体 CN Medium" panose="020B0600000000000000" charset="-122"/>
              <a:ea typeface="思源黑体 CN Medium" panose="020B0600000000000000" charset="-122"/>
              <a:cs typeface="思源黑体 CN Medium" panose="020B0600000000000000" charset="-122"/>
            </a:endParaRPr>
          </a:p>
          <a:p>
            <a:endParaRPr lang="zh-CN" altLang="en-US" sz="1400">
              <a:solidFill>
                <a:srgbClr val="014E86"/>
              </a:solidFill>
              <a:latin typeface="思源黑体 CN Medium" panose="020B0600000000000000" charset="-122"/>
              <a:ea typeface="思源黑体 CN Medium" panose="020B0600000000000000" charset="-122"/>
              <a:cs typeface="思源黑体 CN Medium" panose="020B0600000000000000" charset="-122"/>
            </a:endParaRPr>
          </a:p>
          <a:p>
            <a:r>
              <a:rPr lang="zh-CN" altLang="en-US" sz="1400">
                <a:solidFill>
                  <a:srgbClr val="014E86"/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</a:rPr>
              <a:t> </a:t>
            </a:r>
            <a:endParaRPr lang="zh-CN" altLang="en-US" sz="1400">
              <a:solidFill>
                <a:srgbClr val="014E86"/>
              </a:solidFill>
              <a:latin typeface="思源黑体 CN Medium" panose="020B0600000000000000" charset="-122"/>
              <a:ea typeface="思源黑体 CN Medium" panose="020B0600000000000000" charset="-122"/>
              <a:cs typeface="思源黑体 CN Medium" panose="020B0600000000000000" charset="-122"/>
            </a:endParaRPr>
          </a:p>
          <a:p>
            <a:r>
              <a:rPr lang="en-US" altLang="zh-CN">
                <a:solidFill>
                  <a:srgbClr val="014E86"/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</a:rPr>
              <a:t> 3.2 </a:t>
            </a:r>
            <a:r>
              <a:rPr lang="zh-CN" altLang="en-US">
                <a:solidFill>
                  <a:srgbClr val="014E86"/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</a:rPr>
              <a:t>总结式（数字、对比、归纳）</a:t>
            </a:r>
            <a:endParaRPr lang="zh-CN" altLang="en-US">
              <a:solidFill>
                <a:srgbClr val="014E86"/>
              </a:solidFill>
              <a:latin typeface="思源黑体 CN Medium" panose="020B0600000000000000" charset="-122"/>
              <a:ea typeface="思源黑体 CN Medium" panose="020B0600000000000000" charset="-122"/>
              <a:cs typeface="思源黑体 CN Medium" panose="020B0600000000000000" charset="-122"/>
            </a:endParaRPr>
          </a:p>
          <a:p>
            <a:r>
              <a:rPr lang="en-US" altLang="zh-CN">
                <a:solidFill>
                  <a:srgbClr val="014E86"/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</a:rPr>
              <a:t>      </a:t>
            </a:r>
            <a:r>
              <a:rPr lang="zh-CN" altLang="en-US" sz="1400">
                <a:solidFill>
                  <a:srgbClr val="014E86"/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</a:rPr>
              <a:t> 1）全了！破旧布料粉碎用的</a:t>
            </a:r>
            <a:r>
              <a:rPr lang="en-US" altLang="zh-CN" sz="1400">
                <a:solidFill>
                  <a:srgbClr val="014E86"/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</a:rPr>
              <a:t>3</a:t>
            </a:r>
            <a:r>
              <a:rPr lang="zh-CN" altLang="en-US" sz="1400">
                <a:solidFill>
                  <a:srgbClr val="014E86"/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</a:rPr>
              <a:t>种撕碎机（图文）</a:t>
            </a:r>
            <a:endParaRPr lang="zh-CN" altLang="en-US" sz="1400">
              <a:solidFill>
                <a:srgbClr val="014E86"/>
              </a:solidFill>
              <a:latin typeface="思源黑体 CN Medium" panose="020B0600000000000000" charset="-122"/>
              <a:ea typeface="思源黑体 CN Medium" panose="020B0600000000000000" charset="-122"/>
              <a:cs typeface="思源黑体 CN Medium" panose="020B0600000000000000" charset="-122"/>
            </a:endParaRPr>
          </a:p>
          <a:p>
            <a:r>
              <a:rPr lang="zh-CN" altLang="en-US" sz="1400">
                <a:solidFill>
                  <a:srgbClr val="014E86"/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</a:rPr>
              <a:t> </a:t>
            </a:r>
            <a:r>
              <a:rPr lang="en-US" altLang="zh-CN" sz="1400">
                <a:solidFill>
                  <a:srgbClr val="014E86"/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</a:rPr>
              <a:t>        2</a:t>
            </a:r>
            <a:r>
              <a:rPr lang="zh-CN" altLang="en-US" sz="1400">
                <a:solidFill>
                  <a:srgbClr val="014E86"/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</a:rPr>
              <a:t>）</a:t>
            </a:r>
            <a:r>
              <a:rPr lang="en-US" altLang="zh-CN" sz="1400">
                <a:solidFill>
                  <a:srgbClr val="014E86"/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</a:rPr>
              <a:t>5</a:t>
            </a:r>
            <a:r>
              <a:rPr lang="zh-CN" altLang="en-US" sz="1400">
                <a:solidFill>
                  <a:srgbClr val="014E86"/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</a:rPr>
              <a:t>步讲清生活垃圾处理全过程</a:t>
            </a:r>
            <a:endParaRPr lang="zh-CN" altLang="en-US" sz="1400">
              <a:solidFill>
                <a:srgbClr val="014E86"/>
              </a:solidFill>
              <a:latin typeface="思源黑体 CN Medium" panose="020B0600000000000000" charset="-122"/>
              <a:ea typeface="思源黑体 CN Medium" panose="020B0600000000000000" charset="-122"/>
              <a:cs typeface="思源黑体 CN Medium" panose="020B0600000000000000" charset="-122"/>
            </a:endParaRPr>
          </a:p>
          <a:p>
            <a:r>
              <a:rPr lang="zh-CN" altLang="en-US" sz="1400">
                <a:solidFill>
                  <a:srgbClr val="014E86"/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</a:rPr>
              <a:t> </a:t>
            </a:r>
            <a:r>
              <a:rPr lang="en-US" altLang="zh-CN" sz="1400">
                <a:solidFill>
                  <a:srgbClr val="014E86"/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</a:rPr>
              <a:t>        3</a:t>
            </a:r>
            <a:r>
              <a:rPr lang="zh-CN" altLang="en-US" sz="1400">
                <a:solidFill>
                  <a:srgbClr val="014E86"/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</a:rPr>
              <a:t>）选择秸秆粉碎机的</a:t>
            </a:r>
            <a:r>
              <a:rPr lang="en-US" altLang="zh-CN" sz="1400">
                <a:solidFill>
                  <a:srgbClr val="014E86"/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</a:rPr>
              <a:t>6</a:t>
            </a:r>
            <a:r>
              <a:rPr lang="zh-CN" altLang="en-US" sz="1400">
                <a:solidFill>
                  <a:srgbClr val="014E86"/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</a:rPr>
              <a:t>个必须注意的细节</a:t>
            </a:r>
            <a:endParaRPr lang="zh-CN" altLang="en-US" sz="1400">
              <a:solidFill>
                <a:srgbClr val="014E86"/>
              </a:solidFill>
              <a:latin typeface="思源黑体 CN Medium" panose="020B0600000000000000" charset="-122"/>
              <a:ea typeface="思源黑体 CN Medium" panose="020B0600000000000000" charset="-122"/>
              <a:cs typeface="思源黑体 CN Medium" panose="020B0600000000000000" charset="-122"/>
            </a:endParaRPr>
          </a:p>
          <a:p>
            <a:r>
              <a:rPr lang="zh-CN" altLang="en-US" sz="1400">
                <a:solidFill>
                  <a:srgbClr val="014E86"/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</a:rPr>
              <a:t> </a:t>
            </a:r>
            <a:r>
              <a:rPr lang="en-US" altLang="zh-CN" sz="1400">
                <a:solidFill>
                  <a:srgbClr val="014E86"/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</a:rPr>
              <a:t>        4</a:t>
            </a:r>
            <a:r>
              <a:rPr lang="zh-CN" altLang="en-US" sz="1400">
                <a:solidFill>
                  <a:srgbClr val="014E86"/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</a:rPr>
              <a:t>）粗碎机和细碎机哪种更适合粉碎废旧金属？</a:t>
            </a:r>
            <a:endParaRPr lang="zh-CN" altLang="en-US" sz="1400">
              <a:solidFill>
                <a:srgbClr val="014E86"/>
              </a:solidFill>
              <a:latin typeface="思源黑体 CN Medium" panose="020B0600000000000000" charset="-122"/>
              <a:ea typeface="思源黑体 CN Medium" panose="020B0600000000000000" charset="-122"/>
              <a:cs typeface="思源黑体 CN Medium" panose="020B0600000000000000" charset="-122"/>
            </a:endParaRPr>
          </a:p>
          <a:p>
            <a:r>
              <a:rPr lang="zh-CN" altLang="en-US" sz="1400">
                <a:solidFill>
                  <a:srgbClr val="014E86"/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</a:rPr>
              <a:t> </a:t>
            </a:r>
            <a:r>
              <a:rPr lang="en-US" altLang="zh-CN" sz="1400">
                <a:solidFill>
                  <a:srgbClr val="014E86"/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</a:rPr>
              <a:t>        5</a:t>
            </a:r>
            <a:r>
              <a:rPr lang="zh-CN" altLang="en-US" sz="1400">
                <a:solidFill>
                  <a:srgbClr val="014E86"/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</a:rPr>
              <a:t>）【指南】</a:t>
            </a:r>
            <a:r>
              <a:rPr lang="en-US" altLang="zh-CN" sz="1400">
                <a:solidFill>
                  <a:srgbClr val="014E86"/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</a:rPr>
              <a:t>4</a:t>
            </a:r>
            <a:r>
              <a:rPr lang="zh-CN" altLang="en-US" sz="1400">
                <a:solidFill>
                  <a:srgbClr val="014E86"/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</a:rPr>
              <a:t>种常用塑料撕碎机的优劣对比</a:t>
            </a:r>
            <a:endParaRPr lang="zh-CN" altLang="en-US" sz="1400">
              <a:solidFill>
                <a:srgbClr val="014E86"/>
              </a:solidFill>
              <a:latin typeface="思源黑体 CN Medium" panose="020B0600000000000000" charset="-122"/>
              <a:ea typeface="思源黑体 CN Medium" panose="020B0600000000000000" charset="-122"/>
              <a:cs typeface="思源黑体 CN Medium" panose="020B0600000000000000" charset="-122"/>
            </a:endParaRPr>
          </a:p>
          <a:p>
            <a:r>
              <a:rPr lang="zh-CN" altLang="en-US" sz="1400">
                <a:solidFill>
                  <a:srgbClr val="014E86"/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</a:rPr>
              <a:t> </a:t>
            </a:r>
            <a:r>
              <a:rPr lang="en-US" altLang="zh-CN" sz="1400">
                <a:solidFill>
                  <a:srgbClr val="014E86"/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</a:rPr>
              <a:t>        6</a:t>
            </a:r>
            <a:r>
              <a:rPr lang="zh-CN" altLang="en-US" sz="1400">
                <a:solidFill>
                  <a:srgbClr val="014E86"/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</a:rPr>
              <a:t>）旧家具粉碎用撕碎机的</a:t>
            </a:r>
            <a:r>
              <a:rPr lang="en-US" altLang="zh-CN" sz="1400">
                <a:solidFill>
                  <a:srgbClr val="014E86"/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</a:rPr>
              <a:t>8</a:t>
            </a:r>
            <a:r>
              <a:rPr lang="zh-CN" altLang="en-US" sz="1400">
                <a:solidFill>
                  <a:srgbClr val="014E86"/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</a:rPr>
              <a:t>大好处</a:t>
            </a:r>
            <a:endParaRPr lang="zh-CN" altLang="en-US">
              <a:solidFill>
                <a:srgbClr val="014E86"/>
              </a:solidFill>
              <a:latin typeface="思源黑体 CN Medium" panose="020B0600000000000000" charset="-122"/>
              <a:ea typeface="思源黑体 CN Medium" panose="020B0600000000000000" charset="-122"/>
              <a:cs typeface="思源黑体 CN Medium" panose="020B0600000000000000" charset="-122"/>
            </a:endParaRPr>
          </a:p>
          <a:p>
            <a:endParaRPr lang="zh-CN" altLang="en-US">
              <a:solidFill>
                <a:srgbClr val="014E86"/>
              </a:solidFill>
              <a:latin typeface="思源黑体 CN Medium" panose="020B0600000000000000" charset="-122"/>
              <a:ea typeface="思源黑体 CN Medium" panose="020B0600000000000000" charset="-122"/>
              <a:cs typeface="思源黑体 CN Medium" panose="020B0600000000000000" charset="-122"/>
            </a:endParaRPr>
          </a:p>
          <a:p>
            <a:r>
              <a:rPr lang="en-US" altLang="zh-CN">
                <a:solidFill>
                  <a:srgbClr val="014E86"/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</a:rPr>
              <a:t> 3.3 </a:t>
            </a:r>
            <a:r>
              <a:rPr lang="zh-CN" altLang="en-US">
                <a:solidFill>
                  <a:srgbClr val="014E86"/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</a:rPr>
              <a:t>利益驱动式（利益、恐惧）</a:t>
            </a:r>
            <a:endParaRPr lang="zh-CN" altLang="en-US">
              <a:solidFill>
                <a:srgbClr val="014E86"/>
              </a:solidFill>
              <a:latin typeface="思源黑体 CN Medium" panose="020B0600000000000000" charset="-122"/>
              <a:ea typeface="思源黑体 CN Medium" panose="020B0600000000000000" charset="-122"/>
              <a:cs typeface="思源黑体 CN Medium" panose="020B0600000000000000" charset="-122"/>
            </a:endParaRPr>
          </a:p>
          <a:p>
            <a:r>
              <a:rPr lang="zh-CN" altLang="en-US" sz="1400">
                <a:solidFill>
                  <a:srgbClr val="014E86"/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</a:rPr>
              <a:t>       </a:t>
            </a:r>
            <a:r>
              <a:rPr lang="en-US" altLang="zh-CN" sz="1400">
                <a:solidFill>
                  <a:srgbClr val="014E86"/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</a:rPr>
              <a:t> </a:t>
            </a:r>
            <a:r>
              <a:rPr lang="zh-CN" altLang="en-US" sz="1400">
                <a:solidFill>
                  <a:srgbClr val="014E86"/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</a:rPr>
              <a:t> 1）揭秘：建个垃圾处理厂多久收回成本？</a:t>
            </a:r>
            <a:endParaRPr lang="zh-CN" altLang="en-US" sz="1400">
              <a:solidFill>
                <a:srgbClr val="014E86"/>
              </a:solidFill>
              <a:latin typeface="思源黑体 CN Medium" panose="020B0600000000000000" charset="-122"/>
              <a:ea typeface="思源黑体 CN Medium" panose="020B0600000000000000" charset="-122"/>
              <a:cs typeface="思源黑体 CN Medium" panose="020B0600000000000000" charset="-122"/>
            </a:endParaRPr>
          </a:p>
          <a:p>
            <a:r>
              <a:rPr lang="zh-CN" altLang="en-US" sz="1400">
                <a:solidFill>
                  <a:srgbClr val="014E86"/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</a:rPr>
              <a:t>       </a:t>
            </a:r>
            <a:r>
              <a:rPr lang="en-US" altLang="zh-CN" sz="1400">
                <a:solidFill>
                  <a:srgbClr val="014E86"/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</a:rPr>
              <a:t> </a:t>
            </a:r>
            <a:r>
              <a:rPr lang="zh-CN" altLang="en-US" sz="1400">
                <a:solidFill>
                  <a:srgbClr val="014E86"/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</a:rPr>
              <a:t> 2）一套垃圾处理设备一年赚6000万</a:t>
            </a:r>
            <a:endParaRPr lang="zh-CN" altLang="en-US" sz="1400">
              <a:solidFill>
                <a:srgbClr val="014E86"/>
              </a:solidFill>
              <a:latin typeface="思源黑体 CN Medium" panose="020B0600000000000000" charset="-122"/>
              <a:ea typeface="思源黑体 CN Medium" panose="020B0600000000000000" charset="-122"/>
              <a:cs typeface="思源黑体 CN Medium" panose="020B0600000000000000" charset="-122"/>
            </a:endParaRPr>
          </a:p>
          <a:p>
            <a:r>
              <a:rPr lang="zh-CN" altLang="en-US" sz="1400">
                <a:solidFill>
                  <a:srgbClr val="014E86"/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</a:rPr>
              <a:t>       </a:t>
            </a:r>
            <a:r>
              <a:rPr lang="en-US" altLang="zh-CN" sz="1400">
                <a:solidFill>
                  <a:srgbClr val="014E86"/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</a:rPr>
              <a:t> </a:t>
            </a:r>
            <a:r>
              <a:rPr lang="zh-CN" altLang="en-US" sz="1400">
                <a:solidFill>
                  <a:srgbClr val="014E86"/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</a:rPr>
              <a:t> 3）买撕碎机加工生物质燃料赚钱吗？</a:t>
            </a:r>
            <a:endParaRPr lang="zh-CN" altLang="en-US" sz="1400">
              <a:solidFill>
                <a:srgbClr val="014E86"/>
              </a:solidFill>
              <a:latin typeface="思源黑体 CN Medium" panose="020B0600000000000000" charset="-122"/>
              <a:ea typeface="思源黑体 CN Medium" panose="020B0600000000000000" charset="-122"/>
              <a:cs typeface="思源黑体 CN Medium" panose="020B0600000000000000" charset="-122"/>
            </a:endParaRPr>
          </a:p>
          <a:p>
            <a:r>
              <a:rPr lang="zh-CN" altLang="en-US" sz="1400">
                <a:solidFill>
                  <a:srgbClr val="014E86"/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</a:rPr>
              <a:t>       </a:t>
            </a:r>
            <a:r>
              <a:rPr lang="en-US" altLang="zh-CN" sz="1400">
                <a:solidFill>
                  <a:srgbClr val="014E86"/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</a:rPr>
              <a:t> </a:t>
            </a:r>
            <a:r>
              <a:rPr lang="zh-CN" altLang="en-US" sz="1400">
                <a:solidFill>
                  <a:srgbClr val="014E86"/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</a:rPr>
              <a:t> 4）定了！青岛生活垃圾处理选用我们的撕碎机</a:t>
            </a:r>
            <a:endParaRPr lang="zh-CN" altLang="en-US" sz="1400">
              <a:solidFill>
                <a:srgbClr val="014E86"/>
              </a:solidFill>
              <a:latin typeface="思源黑体 CN Medium" panose="020B0600000000000000" charset="-122"/>
              <a:ea typeface="思源黑体 CN Medium" panose="020B0600000000000000" charset="-122"/>
              <a:cs typeface="思源黑体 CN Medium" panose="020B0600000000000000" charset="-122"/>
            </a:endParaRPr>
          </a:p>
          <a:p>
            <a:r>
              <a:rPr lang="zh-CN" altLang="en-US" sz="1400">
                <a:solidFill>
                  <a:srgbClr val="014E86"/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</a:rPr>
              <a:t>       </a:t>
            </a:r>
            <a:r>
              <a:rPr lang="en-US" altLang="zh-CN" sz="1400">
                <a:solidFill>
                  <a:srgbClr val="014E86"/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</a:rPr>
              <a:t> </a:t>
            </a:r>
            <a:r>
              <a:rPr lang="zh-CN" altLang="en-US" sz="1400">
                <a:solidFill>
                  <a:srgbClr val="014E86"/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</a:rPr>
              <a:t> 5）电子垃圾乱扔的后果有多可怕</a:t>
            </a:r>
            <a:endParaRPr lang="zh-CN" altLang="en-US" sz="1400">
              <a:solidFill>
                <a:srgbClr val="014E86"/>
              </a:solidFill>
              <a:latin typeface="思源黑体 CN Medium" panose="020B0600000000000000" charset="-122"/>
              <a:ea typeface="思源黑体 CN Medium" panose="020B0600000000000000" charset="-122"/>
              <a:cs typeface="思源黑体 CN Medium" panose="020B0600000000000000" charset="-122"/>
            </a:endParaRPr>
          </a:p>
          <a:p>
            <a:r>
              <a:rPr lang="zh-CN" altLang="en-US" sz="1400">
                <a:solidFill>
                  <a:srgbClr val="014E86"/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</a:rPr>
              <a:t>       </a:t>
            </a:r>
            <a:r>
              <a:rPr lang="en-US" altLang="zh-CN" sz="1400">
                <a:solidFill>
                  <a:srgbClr val="014E86"/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</a:rPr>
              <a:t> </a:t>
            </a:r>
            <a:r>
              <a:rPr lang="zh-CN" altLang="en-US" sz="1400">
                <a:solidFill>
                  <a:srgbClr val="014E86"/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</a:rPr>
              <a:t> 6）选错撕碎机，一年赔了3000万</a:t>
            </a:r>
            <a:endParaRPr lang="zh-CN" altLang="en-US" sz="1400">
              <a:solidFill>
                <a:srgbClr val="014E86"/>
              </a:solidFill>
              <a:latin typeface="思源黑体 CN Medium" panose="020B0600000000000000" charset="-122"/>
              <a:ea typeface="思源黑体 CN Medium" panose="020B0600000000000000" charset="-122"/>
              <a:cs typeface="思源黑体 CN Medium" panose="020B0600000000000000" charset="-122"/>
            </a:endParaRPr>
          </a:p>
          <a:p>
            <a:r>
              <a:rPr lang="zh-CN" altLang="en-US" sz="1400">
                <a:solidFill>
                  <a:srgbClr val="014E86"/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</a:rPr>
              <a:t>       </a:t>
            </a:r>
            <a:r>
              <a:rPr lang="en-US" altLang="zh-CN" sz="1400">
                <a:solidFill>
                  <a:srgbClr val="014E86"/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</a:rPr>
              <a:t> </a:t>
            </a:r>
            <a:r>
              <a:rPr lang="zh-CN" altLang="en-US" sz="1400">
                <a:solidFill>
                  <a:srgbClr val="014E86"/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</a:rPr>
              <a:t> 7）不要因为一台撕碎机，毁了整条垃圾处理生产线</a:t>
            </a:r>
            <a:endParaRPr lang="zh-CN" altLang="en-US" sz="1400">
              <a:solidFill>
                <a:srgbClr val="014E86"/>
              </a:solidFill>
              <a:latin typeface="思源黑体 CN Medium" panose="020B0600000000000000" charset="-122"/>
              <a:ea typeface="思源黑体 CN Medium" panose="020B0600000000000000" charset="-122"/>
              <a:cs typeface="思源黑体 CN Medium" panose="020B0600000000000000" charset="-122"/>
            </a:endParaRPr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框 3"/>
          <p:cNvSpPr txBox="1"/>
          <p:nvPr/>
        </p:nvSpPr>
        <p:spPr>
          <a:xfrm>
            <a:off x="2261870" y="3488690"/>
            <a:ext cx="1225550" cy="119888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zh-CN" sz="7200">
                <a:solidFill>
                  <a:schemeClr val="bg1"/>
                </a:solidFill>
                <a:latin typeface="思源黑体 CN Medium" panose="020B0600000000000000" charset="-122"/>
                <a:ea typeface="思源黑体 CN Medium" panose="020B0600000000000000" charset="-122"/>
              </a:rPr>
              <a:t>03</a:t>
            </a:r>
            <a:endParaRPr lang="en-US" altLang="zh-CN" sz="7200">
              <a:solidFill>
                <a:schemeClr val="bg1"/>
              </a:solidFill>
              <a:latin typeface="思源黑体 CN Medium" panose="020B0600000000000000" charset="-122"/>
              <a:ea typeface="思源黑体 CN Medium" panose="020B0600000000000000" charset="-122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2224406" y="4575175"/>
            <a:ext cx="1300480" cy="36830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zh-CN">
                <a:solidFill>
                  <a:schemeClr val="bg1"/>
                </a:solidFill>
              </a:rPr>
              <a:t>PART THREE</a:t>
            </a:r>
            <a:endParaRPr lang="en-US" altLang="zh-CN">
              <a:solidFill>
                <a:schemeClr val="bg1"/>
              </a:solidFill>
            </a:endParaRPr>
          </a:p>
        </p:txBody>
      </p:sp>
      <p:sp>
        <p:nvSpPr>
          <p:cNvPr id="14" name="文本框 13"/>
          <p:cNvSpPr txBox="1"/>
          <p:nvPr/>
        </p:nvSpPr>
        <p:spPr>
          <a:xfrm>
            <a:off x="4432300" y="3745230"/>
            <a:ext cx="670052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zh-CN" altLang="en-US" sz="3600">
                <a:solidFill>
                  <a:schemeClr val="bg1"/>
                </a:solidFill>
              </a:rPr>
              <a:t>网站优化类文章</a:t>
            </a:r>
            <a:endParaRPr lang="en-US" altLang="zh-CN" sz="3600">
              <a:solidFill>
                <a:schemeClr val="bg1"/>
              </a:solidFill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4432300" y="4575175"/>
            <a:ext cx="6061710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altLang="zh-CN" sz="2400">
                <a:solidFill>
                  <a:schemeClr val="bg1"/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</a:rPr>
              <a:t>1.</a:t>
            </a:r>
            <a:r>
              <a:rPr lang="zh-CN" altLang="en-US" sz="2400">
                <a:solidFill>
                  <a:schemeClr val="bg1"/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</a:rPr>
              <a:t>规范</a:t>
            </a:r>
            <a:endParaRPr lang="zh-CN" altLang="en-US" sz="2400">
              <a:solidFill>
                <a:schemeClr val="bg1"/>
              </a:solidFill>
              <a:latin typeface="思源黑体 CN Medium" panose="020B0600000000000000" charset="-122"/>
              <a:ea typeface="思源黑体 CN Medium" panose="020B0600000000000000" charset="-122"/>
              <a:cs typeface="思源黑体 CN Medium" panose="020B0600000000000000" charset="-122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框 3"/>
          <p:cNvSpPr txBox="1"/>
          <p:nvPr/>
        </p:nvSpPr>
        <p:spPr>
          <a:xfrm>
            <a:off x="2261870" y="3488690"/>
            <a:ext cx="1225550" cy="119888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zh-CN" sz="7200">
                <a:solidFill>
                  <a:schemeClr val="bg1"/>
                </a:solidFill>
                <a:latin typeface="思源黑体 CN Medium" panose="020B0600000000000000" charset="-122"/>
                <a:ea typeface="思源黑体 CN Medium" panose="020B0600000000000000" charset="-122"/>
              </a:rPr>
              <a:t>01</a:t>
            </a:r>
            <a:endParaRPr lang="en-US" altLang="zh-CN" sz="7200">
              <a:solidFill>
                <a:schemeClr val="bg1"/>
              </a:solidFill>
              <a:latin typeface="思源黑体 CN Medium" panose="020B0600000000000000" charset="-122"/>
              <a:ea typeface="思源黑体 CN Medium" panose="020B0600000000000000" charset="-122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2319655" y="4575175"/>
            <a:ext cx="1109980" cy="36830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zh-CN">
                <a:solidFill>
                  <a:schemeClr val="bg1"/>
                </a:solidFill>
              </a:rPr>
              <a:t>PART ONE</a:t>
            </a:r>
            <a:endParaRPr lang="en-US" altLang="zh-CN">
              <a:solidFill>
                <a:schemeClr val="bg1"/>
              </a:solidFill>
            </a:endParaRPr>
          </a:p>
        </p:txBody>
      </p:sp>
      <p:sp>
        <p:nvSpPr>
          <p:cNvPr id="14" name="文本框 13"/>
          <p:cNvSpPr txBox="1"/>
          <p:nvPr/>
        </p:nvSpPr>
        <p:spPr>
          <a:xfrm>
            <a:off x="4432300" y="3745230"/>
            <a:ext cx="670052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zh-CN" sz="3600" dirty="0" smtClean="0">
                <a:solidFill>
                  <a:schemeClr val="bg1"/>
                </a:solidFill>
              </a:rPr>
              <a:t>百度优质文章标准</a:t>
            </a:r>
            <a:r>
              <a:rPr lang="en-US" altLang="zh-CN" sz="3600" dirty="0" smtClean="0">
                <a:solidFill>
                  <a:schemeClr val="bg1"/>
                </a:solidFill>
              </a:rPr>
              <a:t>_2021.04.01</a:t>
            </a:r>
            <a:endParaRPr lang="en-US" altLang="zh-CN" sz="3600" dirty="0" smtClean="0">
              <a:solidFill>
                <a:schemeClr val="bg1"/>
              </a:solidFill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4432300" y="4575175"/>
            <a:ext cx="6061710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altLang="zh-CN" sz="2400">
                <a:solidFill>
                  <a:schemeClr val="bg1"/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</a:rPr>
              <a:t>1.</a:t>
            </a:r>
            <a:r>
              <a:rPr lang="zh-CN" altLang="en-US" sz="2400">
                <a:solidFill>
                  <a:schemeClr val="bg1"/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</a:rPr>
              <a:t>出身</a:t>
            </a:r>
            <a:r>
              <a:rPr lang="en-US" altLang="zh-CN" sz="2400">
                <a:solidFill>
                  <a:schemeClr val="bg1"/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</a:rPr>
              <a:t>   2.</a:t>
            </a:r>
            <a:r>
              <a:rPr lang="zh-CN" altLang="en-US" sz="2400">
                <a:solidFill>
                  <a:schemeClr val="bg1"/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</a:rPr>
              <a:t>颜值</a:t>
            </a:r>
            <a:r>
              <a:rPr lang="en-US" altLang="zh-CN" sz="2400">
                <a:solidFill>
                  <a:schemeClr val="bg1"/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</a:rPr>
              <a:t>   3.</a:t>
            </a:r>
            <a:r>
              <a:rPr lang="zh-CN" altLang="en-US" sz="2400">
                <a:solidFill>
                  <a:schemeClr val="bg1"/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</a:rPr>
              <a:t>内涵</a:t>
            </a:r>
            <a:r>
              <a:rPr lang="en-US" altLang="zh-CN" sz="2400">
                <a:solidFill>
                  <a:schemeClr val="bg1"/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</a:rPr>
              <a:t>   4.</a:t>
            </a:r>
            <a:r>
              <a:rPr lang="zh-CN" altLang="en-US" sz="2400">
                <a:solidFill>
                  <a:schemeClr val="bg1"/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</a:rPr>
              <a:t>口碑</a:t>
            </a:r>
            <a:endParaRPr lang="zh-CN" altLang="en-US" sz="2400">
              <a:solidFill>
                <a:schemeClr val="bg1"/>
              </a:solidFill>
              <a:latin typeface="思源黑体 CN Medium" panose="020B0600000000000000" charset="-122"/>
              <a:ea typeface="思源黑体 CN Medium" panose="020B0600000000000000" charset="-122"/>
              <a:cs typeface="思源黑体 CN Medium" panose="020B0600000000000000" charset="-122"/>
            </a:endParaRPr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文本框 13"/>
          <p:cNvSpPr txBox="1"/>
          <p:nvPr/>
        </p:nvSpPr>
        <p:spPr>
          <a:xfrm>
            <a:off x="885190" y="530860"/>
            <a:ext cx="8916035" cy="54463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>
                <a:solidFill>
                  <a:srgbClr val="014E86"/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</a:rPr>
              <a:t>1.</a:t>
            </a:r>
            <a:r>
              <a:rPr lang="zh-CN" altLang="en-US" sz="2400">
                <a:solidFill>
                  <a:srgbClr val="014E86"/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</a:rPr>
              <a:t>规范</a:t>
            </a:r>
            <a:endParaRPr lang="zh-CN" altLang="en-US" sz="2400">
              <a:solidFill>
                <a:srgbClr val="014E86"/>
              </a:solidFill>
              <a:latin typeface="思源黑体 CN Medium" panose="020B0600000000000000" charset="-122"/>
              <a:ea typeface="思源黑体 CN Medium" panose="020B0600000000000000" charset="-122"/>
              <a:cs typeface="思源黑体 CN Medium" panose="020B0600000000000000" charset="-122"/>
            </a:endParaRPr>
          </a:p>
          <a:p>
            <a:endParaRPr lang="zh-CN" altLang="en-US">
              <a:solidFill>
                <a:srgbClr val="014E86"/>
              </a:solidFill>
              <a:latin typeface="思源黑体 CN Medium" panose="020B0600000000000000" charset="-122"/>
              <a:ea typeface="思源黑体 CN Medium" panose="020B0600000000000000" charset="-122"/>
              <a:cs typeface="思源黑体 CN Medium" panose="020B0600000000000000" charset="-122"/>
            </a:endParaRPr>
          </a:p>
          <a:p>
            <a:r>
              <a:rPr lang="en-US" altLang="zh-CN">
                <a:solidFill>
                  <a:srgbClr val="014E86"/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</a:rPr>
              <a:t> 1.1 </a:t>
            </a:r>
            <a:r>
              <a:rPr lang="zh-CN" altLang="en-US">
                <a:solidFill>
                  <a:srgbClr val="014E86"/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</a:rPr>
              <a:t>标题足够吸引人</a:t>
            </a:r>
            <a:endParaRPr lang="zh-CN" altLang="en-US">
              <a:solidFill>
                <a:srgbClr val="014E86"/>
              </a:solidFill>
              <a:latin typeface="思源黑体 CN Medium" panose="020B0600000000000000" charset="-122"/>
              <a:ea typeface="思源黑体 CN Medium" panose="020B0600000000000000" charset="-122"/>
              <a:cs typeface="思源黑体 CN Medium" panose="020B0600000000000000" charset="-122"/>
            </a:endParaRPr>
          </a:p>
          <a:p>
            <a:endParaRPr lang="zh-CN" altLang="en-US">
              <a:solidFill>
                <a:srgbClr val="014E86"/>
              </a:solidFill>
              <a:latin typeface="思源黑体 CN Medium" panose="020B0600000000000000" charset="-122"/>
              <a:ea typeface="思源黑体 CN Medium" panose="020B0600000000000000" charset="-122"/>
              <a:cs typeface="思源黑体 CN Medium" panose="020B0600000000000000" charset="-122"/>
            </a:endParaRPr>
          </a:p>
          <a:p>
            <a:r>
              <a:rPr lang="en-US" altLang="zh-CN">
                <a:solidFill>
                  <a:srgbClr val="014E86"/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</a:rPr>
              <a:t> 1.2 </a:t>
            </a:r>
            <a:r>
              <a:rPr lang="zh-CN" altLang="en-US">
                <a:solidFill>
                  <a:srgbClr val="014E86"/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</a:rPr>
              <a:t>标题含关键词</a:t>
            </a:r>
            <a:endParaRPr lang="zh-CN" altLang="en-US">
              <a:solidFill>
                <a:srgbClr val="014E86"/>
              </a:solidFill>
              <a:latin typeface="思源黑体 CN Medium" panose="020B0600000000000000" charset="-122"/>
              <a:ea typeface="思源黑体 CN Medium" panose="020B0600000000000000" charset="-122"/>
              <a:cs typeface="思源黑体 CN Medium" panose="020B0600000000000000" charset="-122"/>
            </a:endParaRPr>
          </a:p>
          <a:p>
            <a:r>
              <a:rPr lang="zh-CN" altLang="en-US">
                <a:solidFill>
                  <a:srgbClr val="014E86"/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</a:rPr>
              <a:t> </a:t>
            </a:r>
            <a:r>
              <a:rPr lang="en-US" altLang="zh-CN">
                <a:solidFill>
                  <a:srgbClr val="014E86"/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</a:rPr>
              <a:t>  </a:t>
            </a:r>
            <a:r>
              <a:rPr lang="zh-CN" altLang="en-US">
                <a:solidFill>
                  <a:srgbClr val="014E86"/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</a:rPr>
              <a:t>（长尾关键词：河南</a:t>
            </a:r>
            <a:r>
              <a:rPr lang="en-US" altLang="zh-CN">
                <a:solidFill>
                  <a:srgbClr val="014E86"/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</a:rPr>
              <a:t>-</a:t>
            </a:r>
            <a:r>
              <a:rPr lang="zh-CN" altLang="en-US">
                <a:solidFill>
                  <a:srgbClr val="014E86"/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</a:rPr>
              <a:t>时产</a:t>
            </a:r>
            <a:r>
              <a:rPr lang="en-US" altLang="zh-CN">
                <a:solidFill>
                  <a:srgbClr val="014E86"/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</a:rPr>
              <a:t>200</a:t>
            </a:r>
            <a:r>
              <a:rPr lang="zh-CN" altLang="en-US">
                <a:solidFill>
                  <a:srgbClr val="014E86"/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</a:rPr>
              <a:t>吨</a:t>
            </a:r>
            <a:r>
              <a:rPr lang="en-US" altLang="zh-CN">
                <a:solidFill>
                  <a:srgbClr val="014E86"/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</a:rPr>
              <a:t>-</a:t>
            </a:r>
            <a:r>
              <a:rPr lang="zh-CN" altLang="en-US">
                <a:solidFill>
                  <a:srgbClr val="014E86"/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</a:rPr>
              <a:t>大型</a:t>
            </a:r>
            <a:r>
              <a:rPr lang="en-US" altLang="zh-CN">
                <a:solidFill>
                  <a:srgbClr val="014E86"/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</a:rPr>
              <a:t>-</a:t>
            </a:r>
            <a:r>
              <a:rPr lang="zh-CN" altLang="en-US">
                <a:solidFill>
                  <a:srgbClr val="014E86"/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</a:rPr>
              <a:t>木材</a:t>
            </a:r>
            <a:r>
              <a:rPr lang="en-US" altLang="zh-CN">
                <a:solidFill>
                  <a:srgbClr val="014E86"/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</a:rPr>
              <a:t>-</a:t>
            </a:r>
            <a:r>
              <a:rPr lang="zh-CN" altLang="en-US">
                <a:solidFill>
                  <a:srgbClr val="014E86"/>
                </a:solidFill>
                <a:highlight>
                  <a:srgbClr val="C0C0C0"/>
                </a:highlight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</a:rPr>
              <a:t>撕碎机</a:t>
            </a:r>
            <a:r>
              <a:rPr lang="en-US" altLang="zh-CN">
                <a:solidFill>
                  <a:srgbClr val="014E86"/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</a:rPr>
              <a:t>-</a:t>
            </a:r>
            <a:r>
              <a:rPr lang="zh-CN" altLang="en-US">
                <a:solidFill>
                  <a:srgbClr val="014E86"/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</a:rPr>
              <a:t>生产厂家</a:t>
            </a:r>
            <a:r>
              <a:rPr lang="en-US" altLang="zh-CN">
                <a:solidFill>
                  <a:srgbClr val="014E86"/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</a:rPr>
              <a:t>-</a:t>
            </a:r>
            <a:r>
              <a:rPr lang="zh-CN" altLang="en-US">
                <a:solidFill>
                  <a:srgbClr val="014E86"/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</a:rPr>
              <a:t>价格</a:t>
            </a:r>
            <a:r>
              <a:rPr lang="en-US" altLang="zh-CN">
                <a:solidFill>
                  <a:srgbClr val="014E86"/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</a:rPr>
              <a:t>-</a:t>
            </a:r>
            <a:r>
              <a:rPr lang="zh-CN" altLang="en-US">
                <a:solidFill>
                  <a:srgbClr val="014E86"/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</a:rPr>
              <a:t>多少钱一台）</a:t>
            </a:r>
            <a:endParaRPr lang="zh-CN" altLang="en-US">
              <a:solidFill>
                <a:srgbClr val="014E86"/>
              </a:solidFill>
              <a:latin typeface="思源黑体 CN Medium" panose="020B0600000000000000" charset="-122"/>
              <a:ea typeface="思源黑体 CN Medium" panose="020B0600000000000000" charset="-122"/>
              <a:cs typeface="思源黑体 CN Medium" panose="020B0600000000000000" charset="-122"/>
            </a:endParaRPr>
          </a:p>
          <a:p>
            <a:endParaRPr lang="zh-CN" altLang="en-US">
              <a:solidFill>
                <a:srgbClr val="014E86"/>
              </a:solidFill>
              <a:latin typeface="思源黑体 CN Medium" panose="020B0600000000000000" charset="-122"/>
              <a:ea typeface="思源黑体 CN Medium" panose="020B0600000000000000" charset="-122"/>
              <a:cs typeface="思源黑体 CN Medium" panose="020B0600000000000000" charset="-122"/>
            </a:endParaRPr>
          </a:p>
          <a:p>
            <a:r>
              <a:rPr lang="en-US" altLang="zh-CN">
                <a:solidFill>
                  <a:srgbClr val="014E86"/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</a:rPr>
              <a:t> 1.3 </a:t>
            </a:r>
            <a:r>
              <a:rPr lang="zh-CN" altLang="en-US">
                <a:solidFill>
                  <a:srgbClr val="014E86"/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</a:rPr>
              <a:t>关键词在内容分布均匀</a:t>
            </a:r>
            <a:endParaRPr lang="zh-CN" altLang="en-US">
              <a:solidFill>
                <a:srgbClr val="014E86"/>
              </a:solidFill>
              <a:latin typeface="思源黑体 CN Medium" panose="020B0600000000000000" charset="-122"/>
              <a:ea typeface="思源黑体 CN Medium" panose="020B0600000000000000" charset="-122"/>
              <a:cs typeface="思源黑体 CN Medium" panose="020B0600000000000000" charset="-122"/>
            </a:endParaRPr>
          </a:p>
          <a:p>
            <a:r>
              <a:rPr lang="zh-CN" altLang="en-US">
                <a:solidFill>
                  <a:srgbClr val="014E86"/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</a:rPr>
              <a:t> </a:t>
            </a:r>
            <a:r>
              <a:rPr lang="en-US" altLang="zh-CN">
                <a:solidFill>
                  <a:srgbClr val="014E86"/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</a:rPr>
              <a:t>  </a:t>
            </a:r>
            <a:r>
              <a:rPr lang="zh-CN" altLang="en-US">
                <a:solidFill>
                  <a:srgbClr val="014E86"/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</a:rPr>
              <a:t>（关键词密度：字数×数量÷文章总字数＞</a:t>
            </a:r>
            <a:r>
              <a:rPr lang="en-US" altLang="zh-CN">
                <a:solidFill>
                  <a:srgbClr val="014E86"/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</a:rPr>
              <a:t>4%</a:t>
            </a:r>
            <a:r>
              <a:rPr lang="zh-CN" altLang="en-US">
                <a:solidFill>
                  <a:srgbClr val="014E86"/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</a:rPr>
              <a:t>）</a:t>
            </a:r>
            <a:endParaRPr lang="zh-CN" altLang="en-US">
              <a:solidFill>
                <a:srgbClr val="014E86"/>
              </a:solidFill>
              <a:latin typeface="思源黑体 CN Medium" panose="020B0600000000000000" charset="-122"/>
              <a:ea typeface="思源黑体 CN Medium" panose="020B0600000000000000" charset="-122"/>
              <a:cs typeface="思源黑体 CN Medium" panose="020B0600000000000000" charset="-122"/>
            </a:endParaRPr>
          </a:p>
          <a:p>
            <a:endParaRPr lang="zh-CN" altLang="en-US">
              <a:solidFill>
                <a:srgbClr val="014E86"/>
              </a:solidFill>
              <a:latin typeface="思源黑体 CN Medium" panose="020B0600000000000000" charset="-122"/>
              <a:ea typeface="思源黑体 CN Medium" panose="020B0600000000000000" charset="-122"/>
              <a:cs typeface="思源黑体 CN Medium" panose="020B0600000000000000" charset="-122"/>
            </a:endParaRPr>
          </a:p>
          <a:p>
            <a:r>
              <a:rPr lang="zh-CN" altLang="en-US">
                <a:solidFill>
                  <a:srgbClr val="014E86"/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</a:rPr>
              <a:t> </a:t>
            </a:r>
            <a:r>
              <a:rPr lang="en-US" altLang="zh-CN">
                <a:solidFill>
                  <a:srgbClr val="014E86"/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</a:rPr>
              <a:t>1.4 </a:t>
            </a:r>
            <a:r>
              <a:rPr lang="zh-CN" altLang="en-US">
                <a:solidFill>
                  <a:srgbClr val="014E86"/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</a:rPr>
              <a:t>内容和标题高度相关</a:t>
            </a:r>
            <a:endParaRPr lang="zh-CN" altLang="en-US">
              <a:solidFill>
                <a:srgbClr val="014E86"/>
              </a:solidFill>
              <a:latin typeface="思源黑体 CN Medium" panose="020B0600000000000000" charset="-122"/>
              <a:ea typeface="思源黑体 CN Medium" panose="020B0600000000000000" charset="-122"/>
              <a:cs typeface="思源黑体 CN Medium" panose="020B0600000000000000" charset="-122"/>
            </a:endParaRPr>
          </a:p>
          <a:p>
            <a:endParaRPr lang="zh-CN" altLang="en-US">
              <a:solidFill>
                <a:srgbClr val="014E86"/>
              </a:solidFill>
              <a:latin typeface="思源黑体 CN Medium" panose="020B0600000000000000" charset="-122"/>
              <a:ea typeface="思源黑体 CN Medium" panose="020B0600000000000000" charset="-122"/>
              <a:cs typeface="思源黑体 CN Medium" panose="020B0600000000000000" charset="-122"/>
            </a:endParaRPr>
          </a:p>
          <a:p>
            <a:r>
              <a:rPr lang="en-US" altLang="zh-CN">
                <a:solidFill>
                  <a:srgbClr val="014E86"/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</a:rPr>
              <a:t> 1.5 </a:t>
            </a:r>
            <a:r>
              <a:rPr lang="zh-CN" altLang="en-US">
                <a:solidFill>
                  <a:srgbClr val="014E86"/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</a:rPr>
              <a:t>内容条理清晰、分段明确、排版整齐、标点符号和序号标准统一</a:t>
            </a:r>
            <a:endParaRPr lang="zh-CN" altLang="en-US">
              <a:solidFill>
                <a:srgbClr val="014E86"/>
              </a:solidFill>
              <a:latin typeface="思源黑体 CN Medium" panose="020B0600000000000000" charset="-122"/>
              <a:ea typeface="思源黑体 CN Medium" panose="020B0600000000000000" charset="-122"/>
              <a:cs typeface="思源黑体 CN Medium" panose="020B0600000000000000" charset="-122"/>
            </a:endParaRPr>
          </a:p>
          <a:p>
            <a:endParaRPr lang="zh-CN" altLang="en-US">
              <a:solidFill>
                <a:srgbClr val="014E86"/>
              </a:solidFill>
              <a:latin typeface="思源黑体 CN Medium" panose="020B0600000000000000" charset="-122"/>
              <a:ea typeface="思源黑体 CN Medium" panose="020B0600000000000000" charset="-122"/>
              <a:cs typeface="思源黑体 CN Medium" panose="020B0600000000000000" charset="-122"/>
            </a:endParaRPr>
          </a:p>
          <a:p>
            <a:r>
              <a:rPr lang="en-US" altLang="zh-CN">
                <a:solidFill>
                  <a:srgbClr val="014E86"/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</a:rPr>
              <a:t> 1.6 </a:t>
            </a:r>
            <a:r>
              <a:rPr lang="zh-CN" altLang="en-US">
                <a:solidFill>
                  <a:srgbClr val="014E86"/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</a:rPr>
              <a:t>内容含超链接</a:t>
            </a:r>
            <a:endParaRPr lang="zh-CN" altLang="en-US">
              <a:solidFill>
                <a:srgbClr val="014E86"/>
              </a:solidFill>
              <a:latin typeface="思源黑体 CN Medium" panose="020B0600000000000000" charset="-122"/>
              <a:ea typeface="思源黑体 CN Medium" panose="020B0600000000000000" charset="-122"/>
              <a:cs typeface="思源黑体 CN Medium" panose="020B0600000000000000" charset="-122"/>
            </a:endParaRPr>
          </a:p>
          <a:p>
            <a:endParaRPr lang="zh-CN" altLang="en-US">
              <a:solidFill>
                <a:srgbClr val="014E86"/>
              </a:solidFill>
              <a:latin typeface="思源黑体 CN Medium" panose="020B0600000000000000" charset="-122"/>
              <a:ea typeface="思源黑体 CN Medium" panose="020B0600000000000000" charset="-122"/>
              <a:cs typeface="思源黑体 CN Medium" panose="020B0600000000000000" charset="-122"/>
            </a:endParaRPr>
          </a:p>
          <a:p>
            <a:r>
              <a:rPr lang="en-US" altLang="zh-CN">
                <a:solidFill>
                  <a:srgbClr val="014E86"/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</a:rPr>
              <a:t> 1.7 </a:t>
            </a:r>
            <a:r>
              <a:rPr lang="zh-CN" altLang="en-US">
                <a:solidFill>
                  <a:srgbClr val="014E86"/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</a:rPr>
              <a:t>文章不要太长（</a:t>
            </a:r>
            <a:r>
              <a:rPr lang="en-US" altLang="zh-CN">
                <a:solidFill>
                  <a:srgbClr val="014E86"/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</a:rPr>
              <a:t>500</a:t>
            </a:r>
            <a:r>
              <a:rPr lang="zh-CN" altLang="en-US">
                <a:solidFill>
                  <a:srgbClr val="014E86"/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</a:rPr>
              <a:t>字就够了）</a:t>
            </a:r>
            <a:endParaRPr lang="zh-CN" altLang="en-US">
              <a:solidFill>
                <a:srgbClr val="014E86"/>
              </a:solidFill>
              <a:latin typeface="思源黑体 CN Medium" panose="020B0600000000000000" charset="-122"/>
              <a:ea typeface="思源黑体 CN Medium" panose="020B0600000000000000" charset="-122"/>
              <a:cs typeface="思源黑体 CN Medium" panose="020B0600000000000000" charset="-122"/>
            </a:endParaRPr>
          </a:p>
          <a:p>
            <a:endParaRPr lang="zh-CN" altLang="en-US">
              <a:solidFill>
                <a:srgbClr val="014E86"/>
              </a:solidFill>
              <a:latin typeface="思源黑体 CN Medium" panose="020B0600000000000000" charset="-122"/>
              <a:ea typeface="思源黑体 CN Medium" panose="020B0600000000000000" charset="-122"/>
              <a:cs typeface="思源黑体 CN Medium" panose="020B0600000000000000" charset="-122"/>
            </a:endParaRPr>
          </a:p>
          <a:p>
            <a:r>
              <a:rPr lang="en-US" altLang="zh-CN">
                <a:solidFill>
                  <a:srgbClr val="014E86"/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</a:rPr>
              <a:t> 1.8 </a:t>
            </a:r>
            <a:r>
              <a:rPr lang="zh-CN" altLang="en-US">
                <a:solidFill>
                  <a:srgbClr val="014E86"/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</a:rPr>
              <a:t>更新稳定、规律</a:t>
            </a:r>
            <a:endParaRPr lang="zh-CN" altLang="en-US">
              <a:solidFill>
                <a:srgbClr val="014E86"/>
              </a:solidFill>
              <a:latin typeface="思源黑体 CN Medium" panose="020B0600000000000000" charset="-122"/>
              <a:ea typeface="思源黑体 CN Medium" panose="020B0600000000000000" charset="-122"/>
              <a:cs typeface="思源黑体 CN Medium" panose="020B0600000000000000" charset="-122"/>
            </a:endParaRPr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文本框 13"/>
          <p:cNvSpPr txBox="1"/>
          <p:nvPr/>
        </p:nvSpPr>
        <p:spPr>
          <a:xfrm>
            <a:off x="1638300" y="2120900"/>
            <a:ext cx="8916035" cy="1476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>
                <a:solidFill>
                  <a:srgbClr val="014E86"/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</a:rPr>
              <a:t>如果是借鉴的文章，最好自己先理解内容，再按照自己的理解写下来</a:t>
            </a:r>
            <a:endParaRPr lang="zh-CN" altLang="en-US">
              <a:solidFill>
                <a:srgbClr val="014E86"/>
              </a:solidFill>
              <a:latin typeface="思源黑体 CN Medium" panose="020B0600000000000000" charset="-122"/>
              <a:ea typeface="思源黑体 CN Medium" panose="020B0600000000000000" charset="-122"/>
              <a:cs typeface="思源黑体 CN Medium" panose="020B0600000000000000" charset="-122"/>
            </a:endParaRPr>
          </a:p>
          <a:p>
            <a:endParaRPr lang="zh-CN" altLang="en-US">
              <a:solidFill>
                <a:srgbClr val="014E86"/>
              </a:solidFill>
              <a:latin typeface="思源黑体 CN Medium" panose="020B0600000000000000" charset="-122"/>
              <a:ea typeface="思源黑体 CN Medium" panose="020B0600000000000000" charset="-122"/>
              <a:cs typeface="思源黑体 CN Medium" panose="020B0600000000000000" charset="-122"/>
            </a:endParaRPr>
          </a:p>
          <a:p>
            <a:r>
              <a:rPr lang="zh-CN" altLang="en-US">
                <a:solidFill>
                  <a:srgbClr val="014E86"/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</a:rPr>
              <a:t>复制后选择</a:t>
            </a:r>
            <a:r>
              <a:rPr lang="en-US" altLang="zh-CN">
                <a:solidFill>
                  <a:srgbClr val="014E86"/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</a:rPr>
              <a:t>“</a:t>
            </a:r>
            <a:r>
              <a:rPr lang="zh-CN" altLang="en-US">
                <a:solidFill>
                  <a:srgbClr val="014E86"/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</a:rPr>
              <a:t>无格式粘贴</a:t>
            </a:r>
            <a:r>
              <a:rPr lang="en-US" altLang="zh-CN">
                <a:solidFill>
                  <a:srgbClr val="014E86"/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</a:rPr>
              <a:t>”</a:t>
            </a:r>
            <a:endParaRPr lang="zh-CN" altLang="en-US">
              <a:solidFill>
                <a:srgbClr val="014E86"/>
              </a:solidFill>
              <a:latin typeface="思源黑体 CN Medium" panose="020B0600000000000000" charset="-122"/>
              <a:ea typeface="思源黑体 CN Medium" panose="020B0600000000000000" charset="-122"/>
              <a:cs typeface="思源黑体 CN Medium" panose="020B0600000000000000" charset="-122"/>
            </a:endParaRPr>
          </a:p>
          <a:p>
            <a:endParaRPr lang="zh-CN" altLang="en-US">
              <a:solidFill>
                <a:srgbClr val="014E86"/>
              </a:solidFill>
              <a:latin typeface="思源黑体 CN Medium" panose="020B0600000000000000" charset="-122"/>
              <a:ea typeface="思源黑体 CN Medium" panose="020B0600000000000000" charset="-122"/>
              <a:cs typeface="思源黑体 CN Medium" panose="020B0600000000000000" charset="-122"/>
            </a:endParaRPr>
          </a:p>
          <a:p>
            <a:r>
              <a:rPr lang="zh-CN" altLang="en-US">
                <a:solidFill>
                  <a:srgbClr val="014E86"/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</a:rPr>
              <a:t>或者粘贴在</a:t>
            </a:r>
            <a:r>
              <a:rPr lang="en-US" altLang="zh-CN">
                <a:solidFill>
                  <a:srgbClr val="014E86"/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</a:rPr>
              <a:t>txt</a:t>
            </a:r>
            <a:r>
              <a:rPr lang="zh-CN" altLang="en-US">
                <a:solidFill>
                  <a:srgbClr val="014E86"/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</a:rPr>
              <a:t>文档里进行编辑</a:t>
            </a:r>
            <a:r>
              <a:rPr lang="en-US" altLang="zh-CN">
                <a:solidFill>
                  <a:srgbClr val="014E86"/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</a:rPr>
              <a:t>    --</a:t>
            </a:r>
            <a:r>
              <a:rPr lang="zh-CN" altLang="en-US">
                <a:solidFill>
                  <a:srgbClr val="014E86"/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</a:rPr>
              <a:t>注意随手保存！！！</a:t>
            </a:r>
            <a:endParaRPr lang="zh-CN" altLang="en-US">
              <a:solidFill>
                <a:srgbClr val="014E86"/>
              </a:solidFill>
              <a:latin typeface="思源黑体 CN Medium" panose="020B0600000000000000" charset="-122"/>
              <a:ea typeface="思源黑体 CN Medium" panose="020B0600000000000000" charset="-122"/>
              <a:cs typeface="思源黑体 CN Medium" panose="020B0600000000000000" charset="-122"/>
            </a:endParaRPr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-214748261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652905" y="284480"/>
            <a:ext cx="8886190" cy="6470015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文本框 13"/>
          <p:cNvSpPr txBox="1"/>
          <p:nvPr/>
        </p:nvSpPr>
        <p:spPr>
          <a:xfrm>
            <a:off x="1461770" y="721360"/>
            <a:ext cx="7346315" cy="56622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>
                <a:solidFill>
                  <a:srgbClr val="014E86"/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</a:rPr>
              <a:t>电子垃圾的使命</a:t>
            </a:r>
            <a:endParaRPr lang="zh-CN" altLang="en-US">
              <a:solidFill>
                <a:srgbClr val="014E86"/>
              </a:solidFill>
              <a:latin typeface="思源黑体 CN Medium" panose="020B0600000000000000" charset="-122"/>
              <a:ea typeface="思源黑体 CN Medium" panose="020B0600000000000000" charset="-122"/>
              <a:cs typeface="思源黑体 CN Medium" panose="020B0600000000000000" charset="-122"/>
            </a:endParaRPr>
          </a:p>
          <a:p>
            <a:endParaRPr lang="zh-CN" altLang="en-US">
              <a:solidFill>
                <a:srgbClr val="014E86"/>
              </a:solidFill>
              <a:latin typeface="思源黑体 CN Medium" panose="020B0600000000000000" charset="-122"/>
              <a:ea typeface="思源黑体 CN Medium" panose="020B0600000000000000" charset="-122"/>
              <a:cs typeface="思源黑体 CN Medium" panose="020B0600000000000000" charset="-122"/>
            </a:endParaRPr>
          </a:p>
          <a:p>
            <a:r>
              <a:rPr lang="zh-CN" altLang="en-US">
                <a:solidFill>
                  <a:srgbClr val="014E86"/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</a:rPr>
              <a:t>1.电子垃圾增加快，环境负担重；</a:t>
            </a:r>
            <a:endParaRPr lang="zh-CN" altLang="en-US">
              <a:solidFill>
                <a:srgbClr val="014E86"/>
              </a:solidFill>
              <a:latin typeface="思源黑体 CN Medium" panose="020B0600000000000000" charset="-122"/>
              <a:ea typeface="思源黑体 CN Medium" panose="020B0600000000000000" charset="-122"/>
              <a:cs typeface="思源黑体 CN Medium" panose="020B0600000000000000" charset="-122"/>
            </a:endParaRPr>
          </a:p>
          <a:p>
            <a:r>
              <a:rPr lang="zh-CN" altLang="en-US">
                <a:solidFill>
                  <a:srgbClr val="014E86"/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</a:rPr>
              <a:t>2.电子垃圾有回收价值和回收需求；</a:t>
            </a:r>
            <a:endParaRPr lang="zh-CN" altLang="en-US">
              <a:solidFill>
                <a:srgbClr val="014E86"/>
              </a:solidFill>
              <a:latin typeface="思源黑体 CN Medium" panose="020B0600000000000000" charset="-122"/>
              <a:ea typeface="思源黑体 CN Medium" panose="020B0600000000000000" charset="-122"/>
              <a:cs typeface="思源黑体 CN Medium" panose="020B0600000000000000" charset="-122"/>
            </a:endParaRPr>
          </a:p>
          <a:p>
            <a:r>
              <a:rPr lang="zh-CN" altLang="en-US">
                <a:solidFill>
                  <a:srgbClr val="014E86"/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</a:rPr>
              <a:t>3.回收案例：东京奥运会；</a:t>
            </a:r>
            <a:endParaRPr lang="zh-CN" altLang="en-US">
              <a:solidFill>
                <a:srgbClr val="014E86"/>
              </a:solidFill>
              <a:latin typeface="思源黑体 CN Medium" panose="020B0600000000000000" charset="-122"/>
              <a:ea typeface="思源黑体 CN Medium" panose="020B0600000000000000" charset="-122"/>
              <a:cs typeface="思源黑体 CN Medium" panose="020B0600000000000000" charset="-122"/>
            </a:endParaRPr>
          </a:p>
          <a:p>
            <a:r>
              <a:rPr lang="zh-CN" altLang="en-US">
                <a:solidFill>
                  <a:srgbClr val="014E86"/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</a:rPr>
              <a:t>4.电子垃圾有多种贵金属，有毒，需要处理；</a:t>
            </a:r>
            <a:endParaRPr lang="zh-CN" altLang="en-US">
              <a:solidFill>
                <a:srgbClr val="014E86"/>
              </a:solidFill>
              <a:latin typeface="思源黑体 CN Medium" panose="020B0600000000000000" charset="-122"/>
              <a:ea typeface="思源黑体 CN Medium" panose="020B0600000000000000" charset="-122"/>
              <a:cs typeface="思源黑体 CN Medium" panose="020B0600000000000000" charset="-122"/>
            </a:endParaRPr>
          </a:p>
          <a:p>
            <a:r>
              <a:rPr lang="zh-CN" altLang="en-US">
                <a:solidFill>
                  <a:srgbClr val="014E86"/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</a:rPr>
              <a:t>5.电子垃圾处理有政策利好；</a:t>
            </a:r>
            <a:endParaRPr lang="zh-CN" altLang="en-US">
              <a:solidFill>
                <a:srgbClr val="014E86"/>
              </a:solidFill>
              <a:latin typeface="思源黑体 CN Medium" panose="020B0600000000000000" charset="-122"/>
              <a:ea typeface="思源黑体 CN Medium" panose="020B0600000000000000" charset="-122"/>
              <a:cs typeface="思源黑体 CN Medium" panose="020B0600000000000000" charset="-122"/>
            </a:endParaRPr>
          </a:p>
          <a:p>
            <a:r>
              <a:rPr lang="zh-CN" altLang="en-US">
                <a:solidFill>
                  <a:srgbClr val="014E86"/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</a:rPr>
              <a:t>6.处理案例：四川的机制；</a:t>
            </a:r>
            <a:endParaRPr lang="zh-CN" altLang="en-US">
              <a:solidFill>
                <a:srgbClr val="014E86"/>
              </a:solidFill>
              <a:latin typeface="思源黑体 CN Medium" panose="020B0600000000000000" charset="-122"/>
              <a:ea typeface="思源黑体 CN Medium" panose="020B0600000000000000" charset="-122"/>
              <a:cs typeface="思源黑体 CN Medium" panose="020B0600000000000000" charset="-122"/>
            </a:endParaRPr>
          </a:p>
          <a:p>
            <a:r>
              <a:rPr lang="zh-CN" altLang="en-US">
                <a:solidFill>
                  <a:srgbClr val="014E86"/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</a:rPr>
              <a:t>7.处理需要撕碎机，设备就买我们滴。</a:t>
            </a:r>
            <a:endParaRPr lang="zh-CN" altLang="en-US">
              <a:solidFill>
                <a:srgbClr val="014E86"/>
              </a:solidFill>
              <a:latin typeface="思源黑体 CN Medium" panose="020B0600000000000000" charset="-122"/>
              <a:ea typeface="思源黑体 CN Medium" panose="020B0600000000000000" charset="-122"/>
              <a:cs typeface="思源黑体 CN Medium" panose="020B0600000000000000" charset="-122"/>
            </a:endParaRPr>
          </a:p>
          <a:p>
            <a:endParaRPr lang="zh-CN" altLang="en-US">
              <a:solidFill>
                <a:srgbClr val="014E86"/>
              </a:solidFill>
              <a:latin typeface="思源黑体 CN Medium" panose="020B0600000000000000" charset="-122"/>
              <a:ea typeface="思源黑体 CN Medium" panose="020B0600000000000000" charset="-122"/>
              <a:cs typeface="思源黑体 CN Medium" panose="020B0600000000000000" charset="-122"/>
            </a:endParaRPr>
          </a:p>
          <a:p>
            <a:endParaRPr lang="zh-CN" altLang="en-US">
              <a:solidFill>
                <a:srgbClr val="014E86"/>
              </a:solidFill>
              <a:latin typeface="思源黑体 CN Medium" panose="020B0600000000000000" charset="-122"/>
              <a:ea typeface="思源黑体 CN Medium" panose="020B0600000000000000" charset="-122"/>
              <a:cs typeface="思源黑体 CN Medium" panose="020B0600000000000000" charset="-122"/>
            </a:endParaRPr>
          </a:p>
          <a:p>
            <a:r>
              <a:rPr lang="zh-CN" altLang="en-US">
                <a:solidFill>
                  <a:srgbClr val="014E86"/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</a:rPr>
              <a:t>如果需要再精简一些，可以去掉哪部分内容？</a:t>
            </a:r>
            <a:endParaRPr lang="zh-CN" altLang="en-US">
              <a:solidFill>
                <a:srgbClr val="014E86"/>
              </a:solidFill>
              <a:latin typeface="思源黑体 CN Medium" panose="020B0600000000000000" charset="-122"/>
              <a:ea typeface="思源黑体 CN Medium" panose="020B0600000000000000" charset="-122"/>
              <a:cs typeface="思源黑体 CN Medium" panose="020B0600000000000000" charset="-122"/>
            </a:endParaRPr>
          </a:p>
          <a:p>
            <a:endParaRPr lang="zh-CN" altLang="en-US">
              <a:solidFill>
                <a:srgbClr val="014E86"/>
              </a:solidFill>
              <a:latin typeface="思源黑体 CN Medium" panose="020B0600000000000000" charset="-122"/>
              <a:ea typeface="思源黑体 CN Medium" panose="020B0600000000000000" charset="-122"/>
              <a:cs typeface="思源黑体 CN Medium" panose="020B0600000000000000" charset="-122"/>
            </a:endParaRPr>
          </a:p>
          <a:p>
            <a:r>
              <a:rPr lang="zh-CN" altLang="en-US">
                <a:solidFill>
                  <a:srgbClr val="014E86"/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</a:rPr>
              <a:t>如果想把文章意思再集中一些，可以做哪些调整？</a:t>
            </a:r>
            <a:endParaRPr lang="zh-CN" altLang="en-US">
              <a:solidFill>
                <a:srgbClr val="014E86"/>
              </a:solidFill>
              <a:latin typeface="思源黑体 CN Medium" panose="020B0600000000000000" charset="-122"/>
              <a:ea typeface="思源黑体 CN Medium" panose="020B0600000000000000" charset="-122"/>
              <a:cs typeface="思源黑体 CN Medium" panose="020B0600000000000000" charset="-122"/>
            </a:endParaRPr>
          </a:p>
          <a:p>
            <a:r>
              <a:rPr lang="en-US" altLang="zh-CN" sz="1400">
                <a:solidFill>
                  <a:srgbClr val="014E86"/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</a:rPr>
              <a:t>  </a:t>
            </a:r>
            <a:r>
              <a:rPr lang="zh-CN" altLang="en-US" sz="1400">
                <a:solidFill>
                  <a:srgbClr val="014E86"/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</a:rPr>
              <a:t>电子垃圾增速快，有回收处理价值，现在有政策利好，四川已经有成功案例，我们生产处理设备，联系我们</a:t>
            </a:r>
            <a:endParaRPr lang="zh-CN" altLang="en-US" sz="1400">
              <a:solidFill>
                <a:srgbClr val="014E86"/>
              </a:solidFill>
              <a:latin typeface="思源黑体 CN Medium" panose="020B0600000000000000" charset="-122"/>
              <a:ea typeface="思源黑体 CN Medium" panose="020B0600000000000000" charset="-122"/>
              <a:cs typeface="思源黑体 CN Medium" panose="020B0600000000000000" charset="-122"/>
            </a:endParaRPr>
          </a:p>
          <a:p>
            <a:endParaRPr lang="zh-CN" altLang="en-US">
              <a:solidFill>
                <a:srgbClr val="014E86"/>
              </a:solidFill>
              <a:latin typeface="思源黑体 CN Medium" panose="020B0600000000000000" charset="-122"/>
              <a:ea typeface="思源黑体 CN Medium" panose="020B0600000000000000" charset="-122"/>
              <a:cs typeface="思源黑体 CN Medium" panose="020B0600000000000000" charset="-122"/>
            </a:endParaRPr>
          </a:p>
          <a:p>
            <a:r>
              <a:rPr lang="zh-CN" altLang="en-US">
                <a:solidFill>
                  <a:srgbClr val="014E86"/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</a:rPr>
              <a:t>如果想吸引客户关注处理设备，有哪些引导切入点？</a:t>
            </a:r>
            <a:endParaRPr lang="zh-CN" altLang="en-US">
              <a:solidFill>
                <a:srgbClr val="014E86"/>
              </a:solidFill>
              <a:latin typeface="思源黑体 CN Medium" panose="020B0600000000000000" charset="-122"/>
              <a:ea typeface="思源黑体 CN Medium" panose="020B0600000000000000" charset="-122"/>
              <a:cs typeface="思源黑体 CN Medium" panose="020B0600000000000000" charset="-122"/>
            </a:endParaRPr>
          </a:p>
          <a:p>
            <a:r>
              <a:rPr lang="en-US" altLang="zh-CN">
                <a:solidFill>
                  <a:srgbClr val="014E86"/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  <a:sym typeface="+mn-ea"/>
              </a:rPr>
              <a:t>  </a:t>
            </a:r>
            <a:r>
              <a:rPr lang="zh-CN" altLang="en-US" sz="1400">
                <a:solidFill>
                  <a:srgbClr val="014E86"/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  <a:sym typeface="+mn-ea"/>
              </a:rPr>
              <a:t>电子垃圾增速快，有回收处理需求，我们生产处理设备，有客户靠处理赚钱，现在有政策利好，四川已经有成功案例，电子垃圾贵金属多，回收需求大，联系我们买设备去赚钱吧</a:t>
            </a:r>
            <a:endParaRPr lang="zh-CN" altLang="en-US" sz="1400">
              <a:solidFill>
                <a:srgbClr val="014E86"/>
              </a:solidFill>
              <a:latin typeface="思源黑体 CN Medium" panose="020B0600000000000000" charset="-122"/>
              <a:ea typeface="思源黑体 CN Medium" panose="020B0600000000000000" charset="-122"/>
              <a:cs typeface="思源黑体 CN Medium" panose="020B0600000000000000" charset="-122"/>
            </a:endParaRPr>
          </a:p>
          <a:p>
            <a:endParaRPr lang="zh-CN" altLang="en-US" sz="1400">
              <a:solidFill>
                <a:srgbClr val="014E86"/>
              </a:solidFill>
              <a:latin typeface="思源黑体 CN Medium" panose="020B0600000000000000" charset="-122"/>
              <a:ea typeface="思源黑体 CN Medium" panose="020B0600000000000000" charset="-122"/>
              <a:cs typeface="思源黑体 CN Medium" panose="020B0600000000000000" charset="-122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8808085" y="1271270"/>
            <a:ext cx="1640205" cy="11988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>
                <a:solidFill>
                  <a:srgbClr val="014E86"/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</a:rPr>
              <a:t>1.背景介绍</a:t>
            </a:r>
            <a:endParaRPr lang="zh-CN" altLang="en-US">
              <a:solidFill>
                <a:srgbClr val="014E86"/>
              </a:solidFill>
              <a:latin typeface="思源黑体 CN Medium" panose="020B0600000000000000" charset="-122"/>
              <a:ea typeface="思源黑体 CN Medium" panose="020B0600000000000000" charset="-122"/>
              <a:cs typeface="思源黑体 CN Medium" panose="020B0600000000000000" charset="-122"/>
            </a:endParaRPr>
          </a:p>
          <a:p>
            <a:r>
              <a:rPr lang="zh-CN" altLang="en-US">
                <a:solidFill>
                  <a:srgbClr val="014E86"/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</a:rPr>
              <a:t>2.切入主题</a:t>
            </a:r>
            <a:endParaRPr lang="zh-CN" altLang="en-US">
              <a:solidFill>
                <a:srgbClr val="014E86"/>
              </a:solidFill>
              <a:latin typeface="思源黑体 CN Medium" panose="020B0600000000000000" charset="-122"/>
              <a:ea typeface="思源黑体 CN Medium" panose="020B0600000000000000" charset="-122"/>
              <a:cs typeface="思源黑体 CN Medium" panose="020B0600000000000000" charset="-122"/>
            </a:endParaRPr>
          </a:p>
          <a:p>
            <a:r>
              <a:rPr lang="zh-CN" altLang="en-US">
                <a:solidFill>
                  <a:srgbClr val="014E86"/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</a:rPr>
              <a:t>3.展开分析</a:t>
            </a:r>
            <a:endParaRPr lang="zh-CN" altLang="en-US">
              <a:solidFill>
                <a:srgbClr val="014E86"/>
              </a:solidFill>
              <a:latin typeface="思源黑体 CN Medium" panose="020B0600000000000000" charset="-122"/>
              <a:ea typeface="思源黑体 CN Medium" panose="020B0600000000000000" charset="-122"/>
              <a:cs typeface="思源黑体 CN Medium" panose="020B0600000000000000" charset="-122"/>
            </a:endParaRPr>
          </a:p>
          <a:p>
            <a:r>
              <a:rPr lang="zh-CN" altLang="en-US">
                <a:solidFill>
                  <a:srgbClr val="014E86"/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</a:rPr>
              <a:t>4.总结收尾</a:t>
            </a:r>
            <a:endParaRPr lang="zh-CN" alt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17" end="1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框 3"/>
          <p:cNvSpPr txBox="1"/>
          <p:nvPr/>
        </p:nvSpPr>
        <p:spPr>
          <a:xfrm>
            <a:off x="2261870" y="3488690"/>
            <a:ext cx="1225550" cy="119888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zh-CN" sz="7200">
                <a:solidFill>
                  <a:schemeClr val="bg1"/>
                </a:solidFill>
                <a:latin typeface="思源黑体 CN Medium" panose="020B0600000000000000" charset="-122"/>
                <a:ea typeface="思源黑体 CN Medium" panose="020B0600000000000000" charset="-122"/>
              </a:rPr>
              <a:t>04</a:t>
            </a:r>
            <a:endParaRPr lang="en-US" altLang="zh-CN" sz="7200">
              <a:solidFill>
                <a:schemeClr val="bg1"/>
              </a:solidFill>
              <a:latin typeface="思源黑体 CN Medium" panose="020B0600000000000000" charset="-122"/>
              <a:ea typeface="思源黑体 CN Medium" panose="020B0600000000000000" charset="-122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2262823" y="4575175"/>
            <a:ext cx="1223645" cy="36830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zh-CN">
                <a:solidFill>
                  <a:schemeClr val="bg1"/>
                </a:solidFill>
              </a:rPr>
              <a:t>PART FOUR</a:t>
            </a:r>
            <a:endParaRPr lang="en-US" altLang="zh-CN">
              <a:solidFill>
                <a:schemeClr val="bg1"/>
              </a:solidFill>
            </a:endParaRPr>
          </a:p>
        </p:txBody>
      </p:sp>
      <p:sp>
        <p:nvSpPr>
          <p:cNvPr id="14" name="文本框 13"/>
          <p:cNvSpPr txBox="1"/>
          <p:nvPr/>
        </p:nvSpPr>
        <p:spPr>
          <a:xfrm>
            <a:off x="4432300" y="3745230"/>
            <a:ext cx="670052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zh-CN" altLang="en-US" sz="3600">
                <a:solidFill>
                  <a:schemeClr val="bg1"/>
                </a:solidFill>
              </a:rPr>
              <a:t>短视频文案</a:t>
            </a:r>
            <a:endParaRPr lang="en-US" altLang="zh-CN" sz="3600">
              <a:solidFill>
                <a:schemeClr val="bg1"/>
              </a:solidFill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4432300" y="4575175"/>
            <a:ext cx="6061710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altLang="zh-CN" sz="2400">
                <a:solidFill>
                  <a:schemeClr val="bg1"/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</a:rPr>
              <a:t>1.</a:t>
            </a:r>
            <a:r>
              <a:rPr lang="zh-CN" altLang="en-US" sz="2400">
                <a:solidFill>
                  <a:schemeClr val="bg1"/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</a:rPr>
              <a:t>定位</a:t>
            </a:r>
            <a:r>
              <a:rPr lang="en-US" altLang="zh-CN" sz="2400">
                <a:solidFill>
                  <a:schemeClr val="bg1"/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</a:rPr>
              <a:t>     2.</a:t>
            </a:r>
            <a:r>
              <a:rPr lang="zh-CN" altLang="en-US" sz="2400">
                <a:solidFill>
                  <a:schemeClr val="bg1"/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</a:rPr>
              <a:t>规则</a:t>
            </a:r>
            <a:r>
              <a:rPr lang="en-US" altLang="zh-CN" sz="2400">
                <a:solidFill>
                  <a:schemeClr val="bg1"/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</a:rPr>
              <a:t>     3.</a:t>
            </a:r>
            <a:r>
              <a:rPr lang="zh-CN" altLang="en-US" sz="2400">
                <a:solidFill>
                  <a:schemeClr val="bg1"/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</a:rPr>
              <a:t>技巧</a:t>
            </a:r>
            <a:endParaRPr lang="zh-CN" altLang="en-US" sz="2400">
              <a:solidFill>
                <a:schemeClr val="bg1"/>
              </a:solidFill>
              <a:latin typeface="思源黑体 CN Medium" panose="020B0600000000000000" charset="-122"/>
              <a:ea typeface="思源黑体 CN Medium" panose="020B0600000000000000" charset="-122"/>
              <a:cs typeface="思源黑体 CN Medium" panose="020B0600000000000000" charset="-122"/>
            </a:endParaRPr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文本框 13"/>
          <p:cNvSpPr txBox="1"/>
          <p:nvPr/>
        </p:nvSpPr>
        <p:spPr>
          <a:xfrm>
            <a:off x="885190" y="530860"/>
            <a:ext cx="8916035" cy="38766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altLang="zh-CN" sz="2400">
                <a:solidFill>
                  <a:srgbClr val="014E86"/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</a:rPr>
              <a:t>1.</a:t>
            </a:r>
            <a:r>
              <a:rPr lang="zh-CN" altLang="en-US" sz="2400">
                <a:solidFill>
                  <a:srgbClr val="014E86"/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</a:rPr>
              <a:t>定位</a:t>
            </a:r>
            <a:endParaRPr lang="zh-CN" altLang="en-US" sz="2400">
              <a:solidFill>
                <a:srgbClr val="014E86"/>
              </a:solidFill>
              <a:latin typeface="思源黑体 CN Medium" panose="020B0600000000000000" charset="-122"/>
              <a:ea typeface="思源黑体 CN Medium" panose="020B0600000000000000" charset="-122"/>
              <a:cs typeface="思源黑体 CN Medium" panose="020B0600000000000000" charset="-122"/>
            </a:endParaRPr>
          </a:p>
          <a:p>
            <a:pPr algn="l"/>
            <a:endParaRPr lang="zh-CN" altLang="en-US" sz="2400">
              <a:solidFill>
                <a:srgbClr val="014E86"/>
              </a:solidFill>
              <a:latin typeface="思源黑体 CN Medium" panose="020B0600000000000000" charset="-122"/>
              <a:ea typeface="思源黑体 CN Medium" panose="020B0600000000000000" charset="-122"/>
              <a:cs typeface="思源黑体 CN Medium" panose="020B0600000000000000" charset="-122"/>
            </a:endParaRPr>
          </a:p>
          <a:p>
            <a:pPr algn="l"/>
            <a:r>
              <a:rPr lang="en-US" altLang="zh-CN">
                <a:solidFill>
                  <a:srgbClr val="014E86"/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</a:rPr>
              <a:t>1.1 </a:t>
            </a:r>
            <a:r>
              <a:rPr lang="zh-CN" altLang="en-US">
                <a:solidFill>
                  <a:srgbClr val="014E86"/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</a:rPr>
              <a:t>知识类</a:t>
            </a:r>
            <a:endParaRPr lang="zh-CN" altLang="en-US">
              <a:solidFill>
                <a:srgbClr val="014E86"/>
              </a:solidFill>
              <a:latin typeface="思源黑体 CN Medium" panose="020B0600000000000000" charset="-122"/>
              <a:ea typeface="思源黑体 CN Medium" panose="020B0600000000000000" charset="-122"/>
              <a:cs typeface="思源黑体 CN Medium" panose="020B0600000000000000" charset="-122"/>
            </a:endParaRPr>
          </a:p>
          <a:p>
            <a:pPr algn="l"/>
            <a:r>
              <a:rPr lang="en-US" altLang="zh-CN">
                <a:solidFill>
                  <a:srgbClr val="014E86"/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</a:rPr>
              <a:t>      </a:t>
            </a:r>
            <a:r>
              <a:rPr lang="zh-CN" altLang="en-US" sz="1400">
                <a:solidFill>
                  <a:srgbClr val="014E86"/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</a:rPr>
              <a:t>科普、培训、技能和知识传播</a:t>
            </a:r>
            <a:endParaRPr lang="zh-CN" altLang="en-US" sz="1400">
              <a:solidFill>
                <a:srgbClr val="014E86"/>
              </a:solidFill>
              <a:latin typeface="思源黑体 CN Medium" panose="020B0600000000000000" charset="-122"/>
              <a:ea typeface="思源黑体 CN Medium" panose="020B0600000000000000" charset="-122"/>
              <a:cs typeface="思源黑体 CN Medium" panose="020B0600000000000000" charset="-122"/>
            </a:endParaRPr>
          </a:p>
          <a:p>
            <a:pPr algn="l"/>
            <a:endParaRPr lang="zh-CN" altLang="en-US">
              <a:solidFill>
                <a:srgbClr val="014E86"/>
              </a:solidFill>
              <a:latin typeface="思源黑体 CN Medium" panose="020B0600000000000000" charset="-122"/>
              <a:ea typeface="思源黑体 CN Medium" panose="020B0600000000000000" charset="-122"/>
              <a:cs typeface="思源黑体 CN Medium" panose="020B0600000000000000" charset="-122"/>
            </a:endParaRPr>
          </a:p>
          <a:p>
            <a:pPr algn="l"/>
            <a:r>
              <a:rPr lang="en-US" altLang="zh-CN">
                <a:solidFill>
                  <a:srgbClr val="014E86"/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</a:rPr>
              <a:t>1.2 </a:t>
            </a:r>
            <a:r>
              <a:rPr lang="zh-CN" altLang="en-US">
                <a:solidFill>
                  <a:srgbClr val="014E86"/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</a:rPr>
              <a:t>颜值类</a:t>
            </a:r>
            <a:endParaRPr lang="zh-CN" altLang="en-US">
              <a:solidFill>
                <a:srgbClr val="014E86"/>
              </a:solidFill>
              <a:latin typeface="思源黑体 CN Medium" panose="020B0600000000000000" charset="-122"/>
              <a:ea typeface="思源黑体 CN Medium" panose="020B0600000000000000" charset="-122"/>
              <a:cs typeface="思源黑体 CN Medium" panose="020B0600000000000000" charset="-122"/>
            </a:endParaRPr>
          </a:p>
          <a:p>
            <a:pPr algn="l"/>
            <a:r>
              <a:rPr lang="zh-CN" altLang="en-US">
                <a:solidFill>
                  <a:srgbClr val="014E86"/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</a:rPr>
              <a:t> </a:t>
            </a:r>
            <a:r>
              <a:rPr lang="en-US" altLang="zh-CN">
                <a:solidFill>
                  <a:srgbClr val="014E86"/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</a:rPr>
              <a:t>     </a:t>
            </a:r>
            <a:r>
              <a:rPr lang="zh-CN" altLang="en-US" sz="1400">
                <a:solidFill>
                  <a:srgbClr val="014E86"/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</a:rPr>
              <a:t>美景、美图、美人，赏心悦目各种美</a:t>
            </a:r>
            <a:endParaRPr lang="zh-CN" altLang="en-US" sz="1400">
              <a:solidFill>
                <a:srgbClr val="014E86"/>
              </a:solidFill>
              <a:latin typeface="思源黑体 CN Medium" panose="020B0600000000000000" charset="-122"/>
              <a:ea typeface="思源黑体 CN Medium" panose="020B0600000000000000" charset="-122"/>
              <a:cs typeface="思源黑体 CN Medium" panose="020B0600000000000000" charset="-122"/>
            </a:endParaRPr>
          </a:p>
          <a:p>
            <a:pPr algn="l"/>
            <a:endParaRPr lang="zh-CN" altLang="en-US">
              <a:solidFill>
                <a:srgbClr val="014E86"/>
              </a:solidFill>
              <a:latin typeface="思源黑体 CN Medium" panose="020B0600000000000000" charset="-122"/>
              <a:ea typeface="思源黑体 CN Medium" panose="020B0600000000000000" charset="-122"/>
              <a:cs typeface="思源黑体 CN Medium" panose="020B0600000000000000" charset="-122"/>
            </a:endParaRPr>
          </a:p>
          <a:p>
            <a:pPr algn="l"/>
            <a:r>
              <a:rPr lang="en-US" altLang="zh-CN">
                <a:solidFill>
                  <a:srgbClr val="014E86"/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</a:rPr>
              <a:t>1.3 </a:t>
            </a:r>
            <a:r>
              <a:rPr lang="zh-CN" altLang="en-US">
                <a:solidFill>
                  <a:srgbClr val="014E86"/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</a:rPr>
              <a:t>才艺类</a:t>
            </a:r>
            <a:endParaRPr lang="zh-CN" altLang="en-US">
              <a:solidFill>
                <a:srgbClr val="014E86"/>
              </a:solidFill>
              <a:latin typeface="思源黑体 CN Medium" panose="020B0600000000000000" charset="-122"/>
              <a:ea typeface="思源黑体 CN Medium" panose="020B0600000000000000" charset="-122"/>
              <a:cs typeface="思源黑体 CN Medium" panose="020B0600000000000000" charset="-122"/>
            </a:endParaRPr>
          </a:p>
          <a:p>
            <a:pPr algn="l"/>
            <a:r>
              <a:rPr lang="en-US" altLang="zh-CN">
                <a:solidFill>
                  <a:srgbClr val="014E86"/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</a:rPr>
              <a:t>      </a:t>
            </a:r>
            <a:r>
              <a:rPr lang="zh-CN" altLang="en-US" sz="1400">
                <a:solidFill>
                  <a:srgbClr val="014E86"/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</a:rPr>
              <a:t>吃喝玩乐、享受生活</a:t>
            </a:r>
            <a:endParaRPr lang="zh-CN" altLang="en-US" sz="1400">
              <a:solidFill>
                <a:srgbClr val="014E86"/>
              </a:solidFill>
              <a:latin typeface="思源黑体 CN Medium" panose="020B0600000000000000" charset="-122"/>
              <a:ea typeface="思源黑体 CN Medium" panose="020B0600000000000000" charset="-122"/>
              <a:cs typeface="思源黑体 CN Medium" panose="020B0600000000000000" charset="-122"/>
            </a:endParaRPr>
          </a:p>
          <a:p>
            <a:pPr algn="l"/>
            <a:endParaRPr lang="zh-CN" altLang="en-US">
              <a:solidFill>
                <a:srgbClr val="014E86"/>
              </a:solidFill>
              <a:latin typeface="思源黑体 CN Medium" panose="020B0600000000000000" charset="-122"/>
              <a:ea typeface="思源黑体 CN Medium" panose="020B0600000000000000" charset="-122"/>
              <a:cs typeface="思源黑体 CN Medium" panose="020B0600000000000000" charset="-122"/>
            </a:endParaRPr>
          </a:p>
          <a:p>
            <a:pPr algn="l"/>
            <a:r>
              <a:rPr lang="en-US" altLang="zh-CN">
                <a:solidFill>
                  <a:srgbClr val="014E86"/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</a:rPr>
              <a:t>1.4 </a:t>
            </a:r>
            <a:r>
              <a:rPr lang="zh-CN" altLang="en-US">
                <a:solidFill>
                  <a:srgbClr val="014E86"/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</a:rPr>
              <a:t>带货类</a:t>
            </a:r>
            <a:endParaRPr lang="zh-CN" altLang="en-US">
              <a:solidFill>
                <a:srgbClr val="014E86"/>
              </a:solidFill>
              <a:latin typeface="思源黑体 CN Medium" panose="020B0600000000000000" charset="-122"/>
              <a:ea typeface="思源黑体 CN Medium" panose="020B0600000000000000" charset="-122"/>
              <a:cs typeface="思源黑体 CN Medium" panose="020B0600000000000000" charset="-122"/>
            </a:endParaRPr>
          </a:p>
          <a:p>
            <a:pPr algn="l"/>
            <a:r>
              <a:rPr lang="en-US" altLang="zh-CN">
                <a:solidFill>
                  <a:srgbClr val="014E86"/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</a:rPr>
              <a:t>    </a:t>
            </a:r>
            <a:r>
              <a:rPr lang="en-US" altLang="zh-CN" sz="1400">
                <a:solidFill>
                  <a:srgbClr val="014E86"/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</a:rPr>
              <a:t>  </a:t>
            </a:r>
            <a:r>
              <a:rPr lang="zh-CN" altLang="en-US" sz="1400">
                <a:solidFill>
                  <a:srgbClr val="014E86"/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</a:rPr>
              <a:t>各种折扣</a:t>
            </a:r>
            <a:endParaRPr lang="zh-CN" altLang="en-US" sz="1400">
              <a:solidFill>
                <a:srgbClr val="014E86"/>
              </a:solidFill>
              <a:latin typeface="思源黑体 CN Medium" panose="020B0600000000000000" charset="-122"/>
              <a:ea typeface="思源黑体 CN Medium" panose="020B0600000000000000" charset="-122"/>
              <a:cs typeface="思源黑体 CN Medium" panose="020B0600000000000000" charset="-122"/>
            </a:endParaRPr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文本框 13"/>
          <p:cNvSpPr txBox="1"/>
          <p:nvPr/>
        </p:nvSpPr>
        <p:spPr>
          <a:xfrm>
            <a:off x="885190" y="530860"/>
            <a:ext cx="8916035" cy="48310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altLang="zh-CN" sz="2400">
                <a:solidFill>
                  <a:srgbClr val="014E86"/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</a:rPr>
              <a:t>2.</a:t>
            </a:r>
            <a:r>
              <a:rPr lang="zh-CN" altLang="en-US" sz="2400">
                <a:solidFill>
                  <a:srgbClr val="014E86"/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</a:rPr>
              <a:t>规则</a:t>
            </a:r>
            <a:endParaRPr lang="zh-CN" altLang="en-US" sz="2400">
              <a:solidFill>
                <a:srgbClr val="014E86"/>
              </a:solidFill>
              <a:latin typeface="思源黑体 CN Medium" panose="020B0600000000000000" charset="-122"/>
              <a:ea typeface="思源黑体 CN Medium" panose="020B0600000000000000" charset="-122"/>
              <a:cs typeface="思源黑体 CN Medium" panose="020B0600000000000000" charset="-122"/>
            </a:endParaRPr>
          </a:p>
          <a:p>
            <a:pPr algn="l"/>
            <a:endParaRPr lang="zh-CN" altLang="en-US" sz="2400">
              <a:solidFill>
                <a:srgbClr val="014E86"/>
              </a:solidFill>
              <a:latin typeface="思源黑体 CN Medium" panose="020B0600000000000000" charset="-122"/>
              <a:ea typeface="思源黑体 CN Medium" panose="020B0600000000000000" charset="-122"/>
              <a:cs typeface="思源黑体 CN Medium" panose="020B0600000000000000" charset="-122"/>
            </a:endParaRPr>
          </a:p>
          <a:p>
            <a:pPr algn="l"/>
            <a:r>
              <a:rPr lang="en-US" altLang="zh-CN">
                <a:solidFill>
                  <a:srgbClr val="014E86"/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</a:rPr>
              <a:t>2.1 </a:t>
            </a:r>
            <a:r>
              <a:rPr lang="zh-CN" altLang="en-US">
                <a:solidFill>
                  <a:srgbClr val="014E86"/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</a:rPr>
              <a:t>账号诊断指标</a:t>
            </a:r>
            <a:endParaRPr lang="zh-CN" altLang="en-US">
              <a:solidFill>
                <a:srgbClr val="014E86"/>
              </a:solidFill>
              <a:latin typeface="思源黑体 CN Medium" panose="020B0600000000000000" charset="-122"/>
              <a:ea typeface="思源黑体 CN Medium" panose="020B0600000000000000" charset="-122"/>
              <a:cs typeface="思源黑体 CN Medium" panose="020B0600000000000000" charset="-122"/>
            </a:endParaRPr>
          </a:p>
          <a:p>
            <a:pPr algn="l"/>
            <a:r>
              <a:rPr lang="en-US" altLang="zh-CN">
                <a:solidFill>
                  <a:srgbClr val="014E86"/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</a:rPr>
              <a:t>      </a:t>
            </a:r>
            <a:r>
              <a:rPr lang="zh-CN" altLang="en-US" sz="1400">
                <a:solidFill>
                  <a:srgbClr val="014E86"/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</a:rPr>
              <a:t>投稿数：周期内发布视频数量</a:t>
            </a:r>
            <a:endParaRPr lang="zh-CN" altLang="en-US" sz="1400">
              <a:solidFill>
                <a:srgbClr val="014E86"/>
              </a:solidFill>
              <a:latin typeface="思源黑体 CN Medium" panose="020B0600000000000000" charset="-122"/>
              <a:ea typeface="思源黑体 CN Medium" panose="020B0600000000000000" charset="-122"/>
              <a:cs typeface="思源黑体 CN Medium" panose="020B0600000000000000" charset="-122"/>
            </a:endParaRPr>
          </a:p>
          <a:p>
            <a:pPr algn="l"/>
            <a:r>
              <a:rPr lang="zh-CN" altLang="en-US" sz="1400">
                <a:solidFill>
                  <a:srgbClr val="014E86"/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</a:rPr>
              <a:t> </a:t>
            </a:r>
            <a:r>
              <a:rPr lang="en-US" altLang="zh-CN" sz="1400">
                <a:solidFill>
                  <a:srgbClr val="014E86"/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</a:rPr>
              <a:t>       </a:t>
            </a:r>
            <a:r>
              <a:rPr lang="zh-CN" altLang="en-US" sz="1400">
                <a:solidFill>
                  <a:srgbClr val="014E86"/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</a:rPr>
              <a:t>互动指标：点赞、评论、转发量</a:t>
            </a:r>
            <a:endParaRPr lang="zh-CN" altLang="en-US" sz="1400">
              <a:solidFill>
                <a:srgbClr val="014E86"/>
              </a:solidFill>
              <a:latin typeface="思源黑体 CN Medium" panose="020B0600000000000000" charset="-122"/>
              <a:ea typeface="思源黑体 CN Medium" panose="020B0600000000000000" charset="-122"/>
              <a:cs typeface="思源黑体 CN Medium" panose="020B0600000000000000" charset="-122"/>
            </a:endParaRPr>
          </a:p>
          <a:p>
            <a:pPr algn="l"/>
            <a:r>
              <a:rPr lang="zh-CN" altLang="en-US" sz="1400">
                <a:solidFill>
                  <a:srgbClr val="014E86"/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</a:rPr>
              <a:t> </a:t>
            </a:r>
            <a:r>
              <a:rPr lang="en-US" altLang="zh-CN" sz="1400">
                <a:solidFill>
                  <a:srgbClr val="014E86"/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</a:rPr>
              <a:t>       </a:t>
            </a:r>
            <a:r>
              <a:rPr lang="zh-CN" altLang="en-US" sz="1400">
                <a:solidFill>
                  <a:srgbClr val="014E86"/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</a:rPr>
              <a:t>播放量、完播率、粉丝净增量</a:t>
            </a:r>
            <a:endParaRPr lang="zh-CN" altLang="en-US" sz="1400">
              <a:solidFill>
                <a:srgbClr val="014E86"/>
              </a:solidFill>
              <a:latin typeface="思源黑体 CN Medium" panose="020B0600000000000000" charset="-122"/>
              <a:ea typeface="思源黑体 CN Medium" panose="020B0600000000000000" charset="-122"/>
              <a:cs typeface="思源黑体 CN Medium" panose="020B0600000000000000" charset="-122"/>
            </a:endParaRPr>
          </a:p>
          <a:p>
            <a:pPr algn="l"/>
            <a:endParaRPr lang="zh-CN" altLang="en-US">
              <a:solidFill>
                <a:srgbClr val="014E86"/>
              </a:solidFill>
              <a:latin typeface="思源黑体 CN Medium" panose="020B0600000000000000" charset="-122"/>
              <a:ea typeface="思源黑体 CN Medium" panose="020B0600000000000000" charset="-122"/>
              <a:cs typeface="思源黑体 CN Medium" panose="020B0600000000000000" charset="-122"/>
            </a:endParaRPr>
          </a:p>
          <a:p>
            <a:pPr algn="l"/>
            <a:r>
              <a:rPr lang="en-US" altLang="zh-CN">
                <a:solidFill>
                  <a:srgbClr val="014E86"/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</a:rPr>
              <a:t>2.2 </a:t>
            </a:r>
            <a:r>
              <a:rPr lang="zh-CN" altLang="en-US">
                <a:solidFill>
                  <a:srgbClr val="014E86"/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</a:rPr>
              <a:t>视频诊断指标</a:t>
            </a:r>
            <a:endParaRPr lang="zh-CN" altLang="en-US">
              <a:solidFill>
                <a:srgbClr val="014E86"/>
              </a:solidFill>
              <a:latin typeface="思源黑体 CN Medium" panose="020B0600000000000000" charset="-122"/>
              <a:ea typeface="思源黑体 CN Medium" panose="020B0600000000000000" charset="-122"/>
              <a:cs typeface="思源黑体 CN Medium" panose="020B0600000000000000" charset="-122"/>
            </a:endParaRPr>
          </a:p>
          <a:p>
            <a:pPr algn="l"/>
            <a:r>
              <a:rPr lang="zh-CN" altLang="en-US">
                <a:solidFill>
                  <a:srgbClr val="014E86"/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</a:rPr>
              <a:t> </a:t>
            </a:r>
            <a:r>
              <a:rPr lang="en-US" altLang="zh-CN">
                <a:solidFill>
                  <a:srgbClr val="014E86"/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</a:rPr>
              <a:t>     </a:t>
            </a:r>
            <a:r>
              <a:rPr lang="zh-CN" altLang="en-US" sz="1400">
                <a:solidFill>
                  <a:srgbClr val="014E86"/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</a:rPr>
              <a:t>播放时长、完播率、点赞率、互动指标、</a:t>
            </a:r>
            <a:r>
              <a:rPr lang="zh-CN" altLang="en-US" sz="1400">
                <a:solidFill>
                  <a:srgbClr val="014E86"/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  <a:sym typeface="+mn-ea"/>
              </a:rPr>
              <a:t>吸粉能力</a:t>
            </a:r>
            <a:endParaRPr lang="zh-CN" altLang="en-US" sz="1400">
              <a:solidFill>
                <a:srgbClr val="014E86"/>
              </a:solidFill>
              <a:latin typeface="思源黑体 CN Medium" panose="020B0600000000000000" charset="-122"/>
              <a:ea typeface="思源黑体 CN Medium" panose="020B0600000000000000" charset="-122"/>
              <a:cs typeface="思源黑体 CN Medium" panose="020B0600000000000000" charset="-122"/>
              <a:sym typeface="+mn-ea"/>
            </a:endParaRPr>
          </a:p>
          <a:p>
            <a:pPr algn="l"/>
            <a:r>
              <a:rPr lang="en-US" altLang="zh-CN" sz="1400">
                <a:solidFill>
                  <a:srgbClr val="014E86"/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  <a:sym typeface="+mn-ea"/>
              </a:rPr>
              <a:t>       </a:t>
            </a:r>
            <a:r>
              <a:rPr lang="zh-CN" altLang="en-US" sz="1400">
                <a:solidFill>
                  <a:srgbClr val="014E86"/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  <a:sym typeface="+mn-ea"/>
              </a:rPr>
              <a:t>分享、访问主页</a:t>
            </a:r>
            <a:endParaRPr lang="zh-CN" altLang="en-US" sz="1400">
              <a:solidFill>
                <a:srgbClr val="014E86"/>
              </a:solidFill>
              <a:latin typeface="思源黑体 CN Medium" panose="020B0600000000000000" charset="-122"/>
              <a:ea typeface="思源黑体 CN Medium" panose="020B0600000000000000" charset="-122"/>
              <a:cs typeface="思源黑体 CN Medium" panose="020B0600000000000000" charset="-122"/>
              <a:sym typeface="+mn-ea"/>
            </a:endParaRPr>
          </a:p>
          <a:p>
            <a:pPr algn="l"/>
            <a:r>
              <a:rPr lang="zh-CN" altLang="en-US" sz="1400">
                <a:solidFill>
                  <a:srgbClr val="014E86"/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  <a:sym typeface="+mn-ea"/>
              </a:rPr>
              <a:t> </a:t>
            </a:r>
            <a:r>
              <a:rPr lang="en-US" altLang="zh-CN" sz="1400">
                <a:solidFill>
                  <a:srgbClr val="014E86"/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  <a:sym typeface="+mn-ea"/>
              </a:rPr>
              <a:t>       </a:t>
            </a:r>
            <a:endParaRPr lang="zh-CN" altLang="en-US">
              <a:solidFill>
                <a:srgbClr val="014E86"/>
              </a:solidFill>
              <a:latin typeface="思源黑体 CN Medium" panose="020B0600000000000000" charset="-122"/>
              <a:ea typeface="思源黑体 CN Medium" panose="020B0600000000000000" charset="-122"/>
              <a:cs typeface="思源黑体 CN Medium" panose="020B0600000000000000" charset="-122"/>
            </a:endParaRPr>
          </a:p>
          <a:p>
            <a:pPr algn="l"/>
            <a:r>
              <a:rPr lang="en-US" altLang="zh-CN">
                <a:solidFill>
                  <a:srgbClr val="014E86"/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</a:rPr>
              <a:t>2.3 </a:t>
            </a:r>
            <a:r>
              <a:rPr lang="zh-CN" altLang="en-US">
                <a:solidFill>
                  <a:srgbClr val="014E86"/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</a:rPr>
              <a:t>推荐机制</a:t>
            </a:r>
            <a:endParaRPr lang="zh-CN" altLang="en-US">
              <a:solidFill>
                <a:srgbClr val="014E86"/>
              </a:solidFill>
              <a:latin typeface="思源黑体 CN Medium" panose="020B0600000000000000" charset="-122"/>
              <a:ea typeface="思源黑体 CN Medium" panose="020B0600000000000000" charset="-122"/>
              <a:cs typeface="思源黑体 CN Medium" panose="020B0600000000000000" charset="-122"/>
            </a:endParaRPr>
          </a:p>
          <a:p>
            <a:pPr algn="l"/>
            <a:r>
              <a:rPr lang="en-US" altLang="zh-CN">
                <a:solidFill>
                  <a:srgbClr val="014E86"/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</a:rPr>
              <a:t>      </a:t>
            </a:r>
            <a:r>
              <a:rPr lang="zh-CN" altLang="en-US" sz="1400">
                <a:solidFill>
                  <a:srgbClr val="014E86"/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</a:rPr>
              <a:t>相似内容领域、相同粉丝量级、相同时长量级</a:t>
            </a:r>
            <a:endParaRPr lang="zh-CN" altLang="en-US" sz="1400">
              <a:solidFill>
                <a:srgbClr val="014E86"/>
              </a:solidFill>
              <a:latin typeface="思源黑体 CN Medium" panose="020B0600000000000000" charset="-122"/>
              <a:ea typeface="思源黑体 CN Medium" panose="020B0600000000000000" charset="-122"/>
              <a:cs typeface="思源黑体 CN Medium" panose="020B0600000000000000" charset="-122"/>
            </a:endParaRPr>
          </a:p>
          <a:p>
            <a:pPr algn="l"/>
            <a:r>
              <a:rPr lang="zh-CN" altLang="en-US" sz="1400">
                <a:solidFill>
                  <a:srgbClr val="014E86"/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</a:rPr>
              <a:t> </a:t>
            </a:r>
            <a:r>
              <a:rPr lang="en-US" altLang="zh-CN" sz="1400">
                <a:solidFill>
                  <a:srgbClr val="014E86"/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</a:rPr>
              <a:t>       </a:t>
            </a:r>
            <a:r>
              <a:rPr lang="zh-CN" altLang="en-US" sz="1400">
                <a:solidFill>
                  <a:srgbClr val="014E86"/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</a:rPr>
              <a:t>待推荐：播放量</a:t>
            </a:r>
            <a:r>
              <a:rPr lang="en-US" altLang="zh-CN" sz="1400">
                <a:solidFill>
                  <a:srgbClr val="014E86"/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</a:rPr>
              <a:t>1000</a:t>
            </a:r>
            <a:r>
              <a:rPr lang="en-US" sz="1400">
                <a:solidFill>
                  <a:srgbClr val="014E86"/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</a:rPr>
              <a:t>+</a:t>
            </a:r>
            <a:r>
              <a:rPr lang="zh-CN" altLang="en-US" sz="1400">
                <a:solidFill>
                  <a:srgbClr val="014E86"/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</a:rPr>
              <a:t>（有机会进入高级流量池）</a:t>
            </a:r>
            <a:endParaRPr lang="en-US" sz="1400">
              <a:solidFill>
                <a:srgbClr val="014E86"/>
              </a:solidFill>
              <a:latin typeface="思源黑体 CN Medium" panose="020B0600000000000000" charset="-122"/>
              <a:ea typeface="思源黑体 CN Medium" panose="020B0600000000000000" charset="-122"/>
              <a:cs typeface="思源黑体 CN Medium" panose="020B0600000000000000" charset="-122"/>
            </a:endParaRPr>
          </a:p>
          <a:p>
            <a:pPr algn="l"/>
            <a:r>
              <a:rPr lang="en-US" sz="1400">
                <a:solidFill>
                  <a:srgbClr val="014E86"/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</a:rPr>
              <a:t>        </a:t>
            </a:r>
            <a:r>
              <a:rPr lang="zh-CN" altLang="en-US" sz="1400">
                <a:solidFill>
                  <a:srgbClr val="014E86"/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</a:rPr>
              <a:t>待热门：播放量</a:t>
            </a:r>
            <a:r>
              <a:rPr lang="en-US" altLang="zh-CN" sz="1400">
                <a:solidFill>
                  <a:srgbClr val="014E86"/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</a:rPr>
              <a:t>10000+</a:t>
            </a:r>
            <a:r>
              <a:rPr lang="zh-CN" altLang="en-US" sz="1400">
                <a:solidFill>
                  <a:srgbClr val="014E86"/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</a:rPr>
              <a:t>（有机会成为热门推荐视频）</a:t>
            </a:r>
            <a:endParaRPr lang="zh-CN" altLang="en-US" sz="1400">
              <a:solidFill>
                <a:srgbClr val="014E86"/>
              </a:solidFill>
              <a:latin typeface="思源黑体 CN Medium" panose="020B0600000000000000" charset="-122"/>
              <a:ea typeface="思源黑体 CN Medium" panose="020B0600000000000000" charset="-122"/>
              <a:cs typeface="思源黑体 CN Medium" panose="020B0600000000000000" charset="-122"/>
            </a:endParaRPr>
          </a:p>
          <a:p>
            <a:pPr algn="l"/>
            <a:r>
              <a:rPr lang="en-US" altLang="zh-CN" sz="1400">
                <a:solidFill>
                  <a:srgbClr val="014E86"/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  <a:sym typeface="+mn-ea"/>
              </a:rPr>
              <a:t>        </a:t>
            </a:r>
            <a:endParaRPr lang="zh-CN" altLang="en-US">
              <a:solidFill>
                <a:srgbClr val="014E86"/>
              </a:solidFill>
              <a:latin typeface="思源黑体 CN Medium" panose="020B0600000000000000" charset="-122"/>
              <a:ea typeface="思源黑体 CN Medium" panose="020B0600000000000000" charset="-122"/>
              <a:cs typeface="思源黑体 CN Medium" panose="020B0600000000000000" charset="-122"/>
            </a:endParaRPr>
          </a:p>
          <a:p>
            <a:pPr algn="l"/>
            <a:r>
              <a:rPr lang="en-US" altLang="zh-CN">
                <a:solidFill>
                  <a:srgbClr val="014E86"/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</a:rPr>
              <a:t>2.4 </a:t>
            </a:r>
            <a:r>
              <a:rPr lang="zh-CN" altLang="en-US">
                <a:solidFill>
                  <a:srgbClr val="014E86"/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</a:rPr>
              <a:t>数据更新时间</a:t>
            </a:r>
            <a:endParaRPr lang="zh-CN" altLang="en-US">
              <a:solidFill>
                <a:srgbClr val="014E86"/>
              </a:solidFill>
              <a:latin typeface="思源黑体 CN Medium" panose="020B0600000000000000" charset="-122"/>
              <a:ea typeface="思源黑体 CN Medium" panose="020B0600000000000000" charset="-122"/>
              <a:cs typeface="思源黑体 CN Medium" panose="020B0600000000000000" charset="-122"/>
            </a:endParaRPr>
          </a:p>
          <a:p>
            <a:pPr algn="l"/>
            <a:r>
              <a:rPr lang="en-US" altLang="zh-CN">
                <a:solidFill>
                  <a:srgbClr val="014E86"/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</a:rPr>
              <a:t>    </a:t>
            </a:r>
            <a:r>
              <a:rPr lang="en-US" altLang="zh-CN" sz="1400">
                <a:solidFill>
                  <a:srgbClr val="014E86"/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</a:rPr>
              <a:t>  </a:t>
            </a:r>
            <a:r>
              <a:rPr lang="zh-CN" altLang="en-US" sz="1400">
                <a:solidFill>
                  <a:srgbClr val="014E86"/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</a:rPr>
              <a:t>第二天上午</a:t>
            </a:r>
            <a:r>
              <a:rPr lang="en-US" altLang="zh-CN" sz="1400">
                <a:solidFill>
                  <a:srgbClr val="014E86"/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</a:rPr>
              <a:t>10</a:t>
            </a:r>
            <a:r>
              <a:rPr lang="zh-CN" altLang="en-US" sz="1400">
                <a:solidFill>
                  <a:srgbClr val="014E86"/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</a:rPr>
              <a:t>点更新昨日视频相关数据</a:t>
            </a:r>
            <a:endParaRPr lang="zh-CN" altLang="en-US" sz="1400">
              <a:solidFill>
                <a:srgbClr val="014E86"/>
              </a:solidFill>
              <a:latin typeface="思源黑体 CN Medium" panose="020B0600000000000000" charset="-122"/>
              <a:ea typeface="思源黑体 CN Medium" panose="020B0600000000000000" charset="-122"/>
              <a:cs typeface="思源黑体 CN Medium" panose="020B0600000000000000" charset="-122"/>
            </a:endParaRPr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2240915" y="442595"/>
            <a:ext cx="7709535" cy="6217920"/>
          </a:xfrm>
          <a:prstGeom prst="rect">
            <a:avLst/>
          </a:prstGeom>
        </p:spPr>
      </p:pic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文本框 13"/>
          <p:cNvSpPr txBox="1"/>
          <p:nvPr/>
        </p:nvSpPr>
        <p:spPr>
          <a:xfrm>
            <a:off x="885190" y="530860"/>
            <a:ext cx="8916035" cy="64008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altLang="zh-CN" sz="2400">
                <a:solidFill>
                  <a:srgbClr val="014E86"/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</a:rPr>
              <a:t>3.</a:t>
            </a:r>
            <a:r>
              <a:rPr lang="zh-CN" altLang="en-US" sz="2400">
                <a:solidFill>
                  <a:srgbClr val="014E86"/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</a:rPr>
              <a:t>技巧</a:t>
            </a:r>
            <a:endParaRPr lang="zh-CN" altLang="en-US" sz="2400">
              <a:solidFill>
                <a:srgbClr val="014E86"/>
              </a:solidFill>
              <a:latin typeface="思源黑体 CN Medium" panose="020B0600000000000000" charset="-122"/>
              <a:ea typeface="思源黑体 CN Medium" panose="020B0600000000000000" charset="-122"/>
              <a:cs typeface="思源黑体 CN Medium" panose="020B0600000000000000" charset="-122"/>
            </a:endParaRPr>
          </a:p>
          <a:p>
            <a:pPr algn="l"/>
            <a:endParaRPr lang="zh-CN" altLang="en-US" sz="2400">
              <a:solidFill>
                <a:srgbClr val="014E86"/>
              </a:solidFill>
              <a:latin typeface="思源黑体 CN Medium" panose="020B0600000000000000" charset="-122"/>
              <a:ea typeface="思源黑体 CN Medium" panose="020B0600000000000000" charset="-122"/>
              <a:cs typeface="思源黑体 CN Medium" panose="020B0600000000000000" charset="-122"/>
            </a:endParaRPr>
          </a:p>
          <a:p>
            <a:pPr algn="l"/>
            <a:r>
              <a:rPr lang="en-US">
                <a:solidFill>
                  <a:srgbClr val="014E86"/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</a:rPr>
              <a:t>3.</a:t>
            </a:r>
            <a:r>
              <a:rPr>
                <a:solidFill>
                  <a:srgbClr val="014E86"/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</a:rPr>
              <a:t>1</a:t>
            </a:r>
            <a:r>
              <a:rPr lang="en-US">
                <a:solidFill>
                  <a:srgbClr val="014E86"/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</a:rPr>
              <a:t> </a:t>
            </a:r>
            <a:r>
              <a:rPr>
                <a:solidFill>
                  <a:srgbClr val="014E86"/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</a:rPr>
              <a:t>150-300字，30秒左右</a:t>
            </a:r>
            <a:endParaRPr>
              <a:solidFill>
                <a:srgbClr val="014E86"/>
              </a:solidFill>
              <a:latin typeface="思源黑体 CN Medium" panose="020B0600000000000000" charset="-122"/>
              <a:ea typeface="思源黑体 CN Medium" panose="020B0600000000000000" charset="-122"/>
              <a:cs typeface="思源黑体 CN Medium" panose="020B0600000000000000" charset="-122"/>
            </a:endParaRPr>
          </a:p>
          <a:p>
            <a:pPr algn="l"/>
            <a:r>
              <a:rPr sz="1400">
                <a:solidFill>
                  <a:srgbClr val="014E86"/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</a:rPr>
              <a:t> </a:t>
            </a:r>
            <a:r>
              <a:rPr lang="en-US" sz="1400">
                <a:solidFill>
                  <a:srgbClr val="014E86"/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</a:rPr>
              <a:t>      </a:t>
            </a:r>
            <a:r>
              <a:rPr sz="1400">
                <a:solidFill>
                  <a:srgbClr val="014E86"/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</a:rPr>
              <a:t>竖版同步到火山，再发布到快手</a:t>
            </a:r>
            <a:endParaRPr sz="1400">
              <a:solidFill>
                <a:srgbClr val="014E86"/>
              </a:solidFill>
              <a:latin typeface="思源黑体 CN Medium" panose="020B0600000000000000" charset="-122"/>
              <a:ea typeface="思源黑体 CN Medium" panose="020B0600000000000000" charset="-122"/>
              <a:cs typeface="思源黑体 CN Medium" panose="020B0600000000000000" charset="-122"/>
            </a:endParaRPr>
          </a:p>
          <a:p>
            <a:pPr algn="l"/>
            <a:r>
              <a:rPr sz="1400">
                <a:solidFill>
                  <a:srgbClr val="014E86"/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</a:rPr>
              <a:t> </a:t>
            </a:r>
            <a:r>
              <a:rPr lang="en-US" sz="1400">
                <a:solidFill>
                  <a:srgbClr val="014E86"/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</a:rPr>
              <a:t>      </a:t>
            </a:r>
            <a:r>
              <a:rPr sz="1400">
                <a:solidFill>
                  <a:srgbClr val="014E86"/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</a:rPr>
              <a:t>1分钟以上中视频拍成横版同步到西瓜</a:t>
            </a:r>
            <a:endParaRPr sz="1400">
              <a:solidFill>
                <a:srgbClr val="014E86"/>
              </a:solidFill>
              <a:latin typeface="思源黑体 CN Medium" panose="020B0600000000000000" charset="-122"/>
              <a:ea typeface="思源黑体 CN Medium" panose="020B0600000000000000" charset="-122"/>
              <a:cs typeface="思源黑体 CN Medium" panose="020B0600000000000000" charset="-122"/>
            </a:endParaRPr>
          </a:p>
          <a:p>
            <a:pPr algn="l"/>
            <a:r>
              <a:rPr sz="1400">
                <a:solidFill>
                  <a:srgbClr val="014E86"/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</a:rPr>
              <a:t> </a:t>
            </a:r>
            <a:r>
              <a:rPr lang="en-US" sz="1400">
                <a:solidFill>
                  <a:srgbClr val="014E86"/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</a:rPr>
              <a:t>      </a:t>
            </a:r>
            <a:r>
              <a:rPr sz="1400">
                <a:solidFill>
                  <a:srgbClr val="014E86"/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</a:rPr>
              <a:t>百度的“好看视频”和</a:t>
            </a:r>
            <a:r>
              <a:rPr lang="zh-CN" sz="1400">
                <a:solidFill>
                  <a:srgbClr val="014E86"/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</a:rPr>
              <a:t>腾讯</a:t>
            </a:r>
            <a:r>
              <a:rPr sz="1400">
                <a:solidFill>
                  <a:srgbClr val="014E86"/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</a:rPr>
              <a:t>的“视频号”也可以同步发</a:t>
            </a:r>
            <a:r>
              <a:rPr lang="zh-CN" sz="1400">
                <a:solidFill>
                  <a:srgbClr val="014E86"/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</a:rPr>
              <a:t>，</a:t>
            </a:r>
            <a:r>
              <a:rPr sz="1400">
                <a:solidFill>
                  <a:srgbClr val="014E86"/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</a:rPr>
              <a:t>不要相差太多时间</a:t>
            </a:r>
            <a:endParaRPr sz="1400">
              <a:solidFill>
                <a:srgbClr val="014E86"/>
              </a:solidFill>
              <a:latin typeface="思源黑体 CN Medium" panose="020B0600000000000000" charset="-122"/>
              <a:ea typeface="思源黑体 CN Medium" panose="020B0600000000000000" charset="-122"/>
              <a:cs typeface="思源黑体 CN Medium" panose="020B0600000000000000" charset="-122"/>
            </a:endParaRPr>
          </a:p>
          <a:p>
            <a:pPr algn="l"/>
            <a:r>
              <a:rPr lang="en-US">
                <a:solidFill>
                  <a:srgbClr val="014E86"/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</a:rPr>
              <a:t>3.</a:t>
            </a:r>
            <a:r>
              <a:rPr>
                <a:solidFill>
                  <a:srgbClr val="014E86"/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</a:rPr>
              <a:t>2</a:t>
            </a:r>
            <a:r>
              <a:rPr lang="en-US">
                <a:solidFill>
                  <a:srgbClr val="014E86"/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</a:rPr>
              <a:t> </a:t>
            </a:r>
            <a:r>
              <a:rPr lang="zh-CN">
                <a:solidFill>
                  <a:srgbClr val="014E86"/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</a:rPr>
              <a:t>黄金</a:t>
            </a:r>
            <a:r>
              <a:rPr>
                <a:solidFill>
                  <a:srgbClr val="014E86"/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</a:rPr>
              <a:t>3秒</a:t>
            </a:r>
            <a:r>
              <a:rPr lang="zh-CN">
                <a:solidFill>
                  <a:srgbClr val="014E86"/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</a:rPr>
              <a:t>，保持</a:t>
            </a:r>
            <a:r>
              <a:rPr>
                <a:solidFill>
                  <a:srgbClr val="014E86"/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</a:rPr>
              <a:t>吸引</a:t>
            </a:r>
            <a:r>
              <a:rPr lang="zh-CN">
                <a:solidFill>
                  <a:srgbClr val="014E86"/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</a:rPr>
              <a:t>力</a:t>
            </a:r>
            <a:endParaRPr lang="zh-CN">
              <a:solidFill>
                <a:srgbClr val="014E86"/>
              </a:solidFill>
              <a:latin typeface="思源黑体 CN Medium" panose="020B0600000000000000" charset="-122"/>
              <a:ea typeface="思源黑体 CN Medium" panose="020B0600000000000000" charset="-122"/>
              <a:cs typeface="思源黑体 CN Medium" panose="020B0600000000000000" charset="-122"/>
            </a:endParaRPr>
          </a:p>
          <a:p>
            <a:pPr algn="l"/>
            <a:r>
              <a:rPr lang="en-US" sz="1400">
                <a:solidFill>
                  <a:srgbClr val="014E86"/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</a:rPr>
              <a:t>       </a:t>
            </a:r>
            <a:r>
              <a:rPr sz="1400">
                <a:solidFill>
                  <a:srgbClr val="014E86"/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</a:rPr>
              <a:t>每10秒设置一个吸引点</a:t>
            </a:r>
            <a:endParaRPr sz="1400">
              <a:solidFill>
                <a:srgbClr val="014E86"/>
              </a:solidFill>
              <a:latin typeface="思源黑体 CN Medium" panose="020B0600000000000000" charset="-122"/>
              <a:ea typeface="思源黑体 CN Medium" panose="020B0600000000000000" charset="-122"/>
              <a:cs typeface="思源黑体 CN Medium" panose="020B0600000000000000" charset="-122"/>
            </a:endParaRPr>
          </a:p>
          <a:p>
            <a:pPr algn="l"/>
            <a:r>
              <a:rPr lang="en-US" altLang="zh-CN" sz="1400">
                <a:solidFill>
                  <a:srgbClr val="014E86"/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  <a:sym typeface="+mn-ea"/>
              </a:rPr>
              <a:t>       </a:t>
            </a:r>
            <a:r>
              <a:rPr lang="zh-CN" altLang="en-US" sz="1400">
                <a:solidFill>
                  <a:srgbClr val="014E86"/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  <a:sym typeface="+mn-ea"/>
              </a:rPr>
              <a:t>观众跳出时间节点：</a:t>
            </a:r>
            <a:r>
              <a:rPr lang="en-US" altLang="zh-CN" sz="1400">
                <a:solidFill>
                  <a:srgbClr val="014E86"/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  <a:sym typeface="+mn-ea"/>
              </a:rPr>
              <a:t>5</a:t>
            </a:r>
            <a:r>
              <a:rPr lang="zh-CN" altLang="en-US" sz="1400">
                <a:solidFill>
                  <a:srgbClr val="014E86"/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  <a:sym typeface="+mn-ea"/>
              </a:rPr>
              <a:t>秒、</a:t>
            </a:r>
            <a:r>
              <a:rPr lang="en-US" altLang="zh-CN" sz="1400">
                <a:solidFill>
                  <a:srgbClr val="014E86"/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  <a:sym typeface="+mn-ea"/>
              </a:rPr>
              <a:t>10</a:t>
            </a:r>
            <a:r>
              <a:rPr lang="zh-CN" altLang="en-US" sz="1400">
                <a:solidFill>
                  <a:srgbClr val="014E86"/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  <a:sym typeface="+mn-ea"/>
              </a:rPr>
              <a:t>秒、</a:t>
            </a:r>
            <a:r>
              <a:rPr lang="en-US" altLang="zh-CN" sz="1400">
                <a:solidFill>
                  <a:srgbClr val="014E86"/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  <a:sym typeface="+mn-ea"/>
              </a:rPr>
              <a:t>15</a:t>
            </a:r>
            <a:r>
              <a:rPr lang="zh-CN" altLang="en-US" sz="1400">
                <a:solidFill>
                  <a:srgbClr val="014E86"/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  <a:sym typeface="+mn-ea"/>
              </a:rPr>
              <a:t>秒、</a:t>
            </a:r>
            <a:r>
              <a:rPr lang="en-US" altLang="zh-CN" sz="1400">
                <a:solidFill>
                  <a:srgbClr val="014E86"/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  <a:sym typeface="+mn-ea"/>
              </a:rPr>
              <a:t>25</a:t>
            </a:r>
            <a:r>
              <a:rPr lang="zh-CN" altLang="en-US" sz="1400">
                <a:solidFill>
                  <a:srgbClr val="014E86"/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  <a:sym typeface="+mn-ea"/>
              </a:rPr>
              <a:t>秒</a:t>
            </a:r>
            <a:endParaRPr sz="1400">
              <a:solidFill>
                <a:srgbClr val="014E86"/>
              </a:solidFill>
              <a:latin typeface="思源黑体 CN Medium" panose="020B0600000000000000" charset="-122"/>
              <a:ea typeface="思源黑体 CN Medium" panose="020B0600000000000000" charset="-122"/>
              <a:cs typeface="思源黑体 CN Medium" panose="020B0600000000000000" charset="-122"/>
            </a:endParaRPr>
          </a:p>
          <a:p>
            <a:pPr algn="l"/>
            <a:r>
              <a:rPr lang="en-US" sz="1400">
                <a:solidFill>
                  <a:srgbClr val="014E86"/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</a:rPr>
              <a:t>       </a:t>
            </a:r>
            <a:r>
              <a:rPr sz="1400">
                <a:solidFill>
                  <a:srgbClr val="014E86"/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</a:rPr>
              <a:t>多用逻辑词，如：“因为--所以”“不但--而且”“既然--那么”“首先--其次”“第一--第二” </a:t>
            </a:r>
            <a:r>
              <a:rPr lang="en-US" sz="1400">
                <a:solidFill>
                  <a:srgbClr val="014E86"/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</a:rPr>
              <a:t>      </a:t>
            </a:r>
            <a:endParaRPr sz="1400">
              <a:solidFill>
                <a:srgbClr val="014E86"/>
              </a:solidFill>
              <a:latin typeface="思源黑体 CN Medium" panose="020B0600000000000000" charset="-122"/>
              <a:ea typeface="思源黑体 CN Medium" panose="020B0600000000000000" charset="-122"/>
              <a:cs typeface="思源黑体 CN Medium" panose="020B0600000000000000" charset="-122"/>
            </a:endParaRPr>
          </a:p>
          <a:p>
            <a:pPr algn="l"/>
            <a:r>
              <a:rPr lang="en-US">
                <a:solidFill>
                  <a:srgbClr val="014E86"/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</a:rPr>
              <a:t>3.</a:t>
            </a:r>
            <a:r>
              <a:rPr>
                <a:solidFill>
                  <a:srgbClr val="014E86"/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</a:rPr>
              <a:t>3</a:t>
            </a:r>
            <a:r>
              <a:rPr lang="en-US">
                <a:solidFill>
                  <a:srgbClr val="014E86"/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</a:rPr>
              <a:t> </a:t>
            </a:r>
            <a:r>
              <a:rPr lang="zh-CN">
                <a:solidFill>
                  <a:srgbClr val="014E86"/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</a:rPr>
              <a:t>数字的应用</a:t>
            </a:r>
            <a:endParaRPr lang="zh-CN">
              <a:solidFill>
                <a:srgbClr val="014E86"/>
              </a:solidFill>
              <a:latin typeface="思源黑体 CN Medium" panose="020B0600000000000000" charset="-122"/>
              <a:ea typeface="思源黑体 CN Medium" panose="020B0600000000000000" charset="-122"/>
              <a:cs typeface="思源黑体 CN Medium" panose="020B0600000000000000" charset="-122"/>
            </a:endParaRPr>
          </a:p>
          <a:p>
            <a:pPr algn="l"/>
            <a:r>
              <a:rPr lang="en-US" sz="1400">
                <a:solidFill>
                  <a:srgbClr val="014E86"/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</a:rPr>
              <a:t>       “</a:t>
            </a:r>
            <a:r>
              <a:rPr sz="1400">
                <a:solidFill>
                  <a:srgbClr val="014E86"/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</a:rPr>
              <a:t>我用10秒钟的时间</a:t>
            </a:r>
            <a:r>
              <a:rPr lang="en-US" sz="1400">
                <a:solidFill>
                  <a:srgbClr val="014E86"/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</a:rPr>
              <a:t>……”   “</a:t>
            </a:r>
            <a:r>
              <a:rPr sz="1400">
                <a:solidFill>
                  <a:srgbClr val="014E86"/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</a:rPr>
              <a:t>分为3个方面</a:t>
            </a:r>
            <a:r>
              <a:rPr lang="en-US" sz="1400">
                <a:solidFill>
                  <a:srgbClr val="014E86"/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</a:rPr>
              <a:t>”    “</a:t>
            </a:r>
            <a:r>
              <a:rPr sz="1400">
                <a:solidFill>
                  <a:srgbClr val="014E86"/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</a:rPr>
              <a:t>尤其最后一条</a:t>
            </a:r>
            <a:r>
              <a:rPr lang="en-US" sz="1400">
                <a:solidFill>
                  <a:srgbClr val="014E86"/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</a:rPr>
              <a:t>”</a:t>
            </a:r>
            <a:endParaRPr sz="1400">
              <a:solidFill>
                <a:srgbClr val="014E86"/>
              </a:solidFill>
              <a:latin typeface="思源黑体 CN Medium" panose="020B0600000000000000" charset="-122"/>
              <a:ea typeface="思源黑体 CN Medium" panose="020B0600000000000000" charset="-122"/>
              <a:cs typeface="思源黑体 CN Medium" panose="020B0600000000000000" charset="-122"/>
            </a:endParaRPr>
          </a:p>
          <a:p>
            <a:pPr algn="l"/>
            <a:r>
              <a:rPr lang="en-US">
                <a:solidFill>
                  <a:srgbClr val="014E86"/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</a:rPr>
              <a:t>3.</a:t>
            </a:r>
            <a:r>
              <a:rPr>
                <a:solidFill>
                  <a:srgbClr val="014E86"/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</a:rPr>
              <a:t>4</a:t>
            </a:r>
            <a:r>
              <a:rPr lang="en-US">
                <a:solidFill>
                  <a:srgbClr val="014E86"/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</a:rPr>
              <a:t> </a:t>
            </a:r>
            <a:r>
              <a:rPr>
                <a:solidFill>
                  <a:srgbClr val="014E86"/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</a:rPr>
              <a:t>热点</a:t>
            </a:r>
            <a:r>
              <a:rPr lang="zh-CN">
                <a:solidFill>
                  <a:srgbClr val="014E86"/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</a:rPr>
              <a:t>话题</a:t>
            </a:r>
            <a:r>
              <a:rPr lang="en-US" altLang="zh-CN">
                <a:solidFill>
                  <a:srgbClr val="014E86"/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</a:rPr>
              <a:t>/</a:t>
            </a:r>
            <a:r>
              <a:rPr lang="zh-CN" altLang="en-US">
                <a:solidFill>
                  <a:srgbClr val="014E86"/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</a:rPr>
              <a:t>特效</a:t>
            </a:r>
            <a:endParaRPr lang="zh-CN">
              <a:solidFill>
                <a:srgbClr val="014E86"/>
              </a:solidFill>
              <a:latin typeface="思源黑体 CN Medium" panose="020B0600000000000000" charset="-122"/>
              <a:ea typeface="思源黑体 CN Medium" panose="020B0600000000000000" charset="-122"/>
              <a:cs typeface="思源黑体 CN Medium" panose="020B0600000000000000" charset="-122"/>
            </a:endParaRPr>
          </a:p>
          <a:p>
            <a:pPr algn="l"/>
            <a:r>
              <a:rPr lang="zh-CN" sz="1400">
                <a:solidFill>
                  <a:srgbClr val="014E86"/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</a:rPr>
              <a:t> </a:t>
            </a:r>
            <a:r>
              <a:rPr lang="en-US" altLang="zh-CN" sz="1400">
                <a:solidFill>
                  <a:srgbClr val="014E86"/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</a:rPr>
              <a:t>       </a:t>
            </a:r>
            <a:r>
              <a:rPr lang="zh-CN" altLang="en-US" sz="1400">
                <a:solidFill>
                  <a:srgbClr val="014E86"/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</a:rPr>
              <a:t>内容具有话题性，引发讨论</a:t>
            </a:r>
            <a:endParaRPr lang="zh-CN" sz="1400">
              <a:solidFill>
                <a:srgbClr val="014E86"/>
              </a:solidFill>
              <a:latin typeface="思源黑体 CN Medium" panose="020B0600000000000000" charset="-122"/>
              <a:ea typeface="思源黑体 CN Medium" panose="020B0600000000000000" charset="-122"/>
              <a:cs typeface="思源黑体 CN Medium" panose="020B0600000000000000" charset="-122"/>
            </a:endParaRPr>
          </a:p>
          <a:p>
            <a:pPr algn="l"/>
            <a:r>
              <a:rPr lang="zh-CN">
                <a:solidFill>
                  <a:srgbClr val="014E86"/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</a:rPr>
              <a:t> </a:t>
            </a:r>
            <a:r>
              <a:rPr lang="en-US" altLang="zh-CN">
                <a:solidFill>
                  <a:srgbClr val="014E86"/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</a:rPr>
              <a:t>     </a:t>
            </a:r>
            <a:r>
              <a:rPr lang="zh-CN" altLang="en-US" sz="1400">
                <a:solidFill>
                  <a:srgbClr val="014E86"/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</a:rPr>
              <a:t>蹭热点或选择热搜词设为话题</a:t>
            </a:r>
            <a:r>
              <a:rPr lang="en-US" altLang="zh-CN" sz="1400">
                <a:solidFill>
                  <a:srgbClr val="014E86"/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</a:rPr>
              <a:t> #</a:t>
            </a:r>
            <a:r>
              <a:rPr lang="zh-CN" altLang="en-US" sz="1400">
                <a:solidFill>
                  <a:srgbClr val="014E86"/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</a:rPr>
              <a:t>固废处理</a:t>
            </a:r>
            <a:r>
              <a:rPr lang="en-US" altLang="zh-CN" sz="1400">
                <a:solidFill>
                  <a:srgbClr val="014E86"/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</a:rPr>
              <a:t>  #</a:t>
            </a:r>
            <a:r>
              <a:rPr lang="zh-CN" altLang="en-US" sz="1400">
                <a:solidFill>
                  <a:srgbClr val="014E86"/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</a:rPr>
              <a:t>粉碎机</a:t>
            </a:r>
            <a:r>
              <a:rPr lang="en-US" altLang="zh-CN" sz="1400">
                <a:solidFill>
                  <a:srgbClr val="014E86"/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</a:rPr>
              <a:t>  #</a:t>
            </a:r>
            <a:r>
              <a:rPr lang="zh-CN" altLang="en-US" sz="1400">
                <a:solidFill>
                  <a:srgbClr val="014E86"/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</a:rPr>
              <a:t>生活垃圾</a:t>
            </a:r>
            <a:endParaRPr lang="zh-CN">
              <a:solidFill>
                <a:srgbClr val="014E86"/>
              </a:solidFill>
              <a:latin typeface="思源黑体 CN Medium" panose="020B0600000000000000" charset="-122"/>
              <a:ea typeface="思源黑体 CN Medium" panose="020B0600000000000000" charset="-122"/>
              <a:cs typeface="思源黑体 CN Medium" panose="020B0600000000000000" charset="-122"/>
            </a:endParaRPr>
          </a:p>
          <a:p>
            <a:pPr algn="l"/>
            <a:r>
              <a:rPr lang="en-US">
                <a:solidFill>
                  <a:srgbClr val="014E86"/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</a:rPr>
              <a:t>3.5 </a:t>
            </a:r>
            <a:r>
              <a:rPr lang="zh-CN" altLang="en-US">
                <a:solidFill>
                  <a:srgbClr val="014E86"/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</a:rPr>
              <a:t>围绕</a:t>
            </a:r>
            <a:r>
              <a:rPr>
                <a:solidFill>
                  <a:srgbClr val="014E86"/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</a:rPr>
              <a:t>核心词</a:t>
            </a:r>
            <a:endParaRPr>
              <a:solidFill>
                <a:srgbClr val="014E86"/>
              </a:solidFill>
              <a:latin typeface="思源黑体 CN Medium" panose="020B0600000000000000" charset="-122"/>
              <a:ea typeface="思源黑体 CN Medium" panose="020B0600000000000000" charset="-122"/>
              <a:cs typeface="思源黑体 CN Medium" panose="020B0600000000000000" charset="-122"/>
            </a:endParaRPr>
          </a:p>
          <a:p>
            <a:pPr algn="l"/>
            <a:r>
              <a:rPr lang="en-US" sz="1400">
                <a:solidFill>
                  <a:srgbClr val="014E86"/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  <a:sym typeface="+mn-ea"/>
              </a:rPr>
              <a:t>       </a:t>
            </a:r>
            <a:r>
              <a:rPr sz="1400">
                <a:solidFill>
                  <a:srgbClr val="014E86"/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  <a:sym typeface="+mn-ea"/>
              </a:rPr>
              <a:t>不发与核心关键词不相关的内容</a:t>
            </a:r>
            <a:r>
              <a:rPr lang="en-US" sz="1400">
                <a:solidFill>
                  <a:srgbClr val="014E86"/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  <a:sym typeface="+mn-ea"/>
              </a:rPr>
              <a:t> #</a:t>
            </a:r>
            <a:r>
              <a:rPr lang="zh-CN" altLang="en-US" sz="1400">
                <a:solidFill>
                  <a:srgbClr val="014E86"/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  <a:sym typeface="+mn-ea"/>
              </a:rPr>
              <a:t>生活垃圾</a:t>
            </a:r>
            <a:r>
              <a:rPr lang="en-US" altLang="zh-CN" sz="1400">
                <a:solidFill>
                  <a:srgbClr val="014E86"/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  <a:sym typeface="+mn-ea"/>
              </a:rPr>
              <a:t> #</a:t>
            </a:r>
            <a:r>
              <a:rPr lang="zh-CN" altLang="en-US" sz="1400">
                <a:solidFill>
                  <a:srgbClr val="014E86"/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  <a:sym typeface="+mn-ea"/>
              </a:rPr>
              <a:t>生活垃圾处理</a:t>
            </a:r>
            <a:r>
              <a:rPr lang="en-US" altLang="zh-CN" sz="1400">
                <a:solidFill>
                  <a:srgbClr val="014E86"/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  <a:sym typeface="+mn-ea"/>
              </a:rPr>
              <a:t> #</a:t>
            </a:r>
            <a:r>
              <a:rPr lang="zh-CN" altLang="en-US" sz="1400">
                <a:solidFill>
                  <a:srgbClr val="014E86"/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  <a:sym typeface="+mn-ea"/>
              </a:rPr>
              <a:t>生活垃圾处理设备</a:t>
            </a:r>
            <a:r>
              <a:rPr lang="en-US" altLang="zh-CN" sz="1400">
                <a:solidFill>
                  <a:srgbClr val="014E86"/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  <a:sym typeface="+mn-ea"/>
              </a:rPr>
              <a:t> #</a:t>
            </a:r>
            <a:r>
              <a:rPr lang="zh-CN" altLang="en-US" sz="1400">
                <a:solidFill>
                  <a:srgbClr val="014E86"/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  <a:sym typeface="+mn-ea"/>
              </a:rPr>
              <a:t>垃圾处理方案</a:t>
            </a:r>
            <a:endParaRPr sz="1400">
              <a:solidFill>
                <a:srgbClr val="014E86"/>
              </a:solidFill>
              <a:latin typeface="思源黑体 CN Medium" panose="020B0600000000000000" charset="-122"/>
              <a:ea typeface="思源黑体 CN Medium" panose="020B0600000000000000" charset="-122"/>
              <a:cs typeface="思源黑体 CN Medium" panose="020B0600000000000000" charset="-122"/>
            </a:endParaRPr>
          </a:p>
          <a:p>
            <a:pPr algn="l"/>
            <a:r>
              <a:rPr lang="en-US">
                <a:solidFill>
                  <a:srgbClr val="014E86"/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</a:rPr>
              <a:t>3.6 </a:t>
            </a:r>
            <a:r>
              <a:rPr>
                <a:solidFill>
                  <a:srgbClr val="014E86"/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</a:rPr>
              <a:t>显示字幕，统一画面风格</a:t>
            </a:r>
            <a:endParaRPr>
              <a:solidFill>
                <a:srgbClr val="014E86"/>
              </a:solidFill>
              <a:latin typeface="思源黑体 CN Medium" panose="020B0600000000000000" charset="-122"/>
              <a:ea typeface="思源黑体 CN Medium" panose="020B0600000000000000" charset="-122"/>
              <a:cs typeface="思源黑体 CN Medium" panose="020B0600000000000000" charset="-122"/>
            </a:endParaRPr>
          </a:p>
          <a:p>
            <a:pPr algn="l"/>
            <a:r>
              <a:rPr lang="en-US" altLang="zh-CN" sz="1400">
                <a:solidFill>
                  <a:srgbClr val="014E86"/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</a:rPr>
              <a:t>       </a:t>
            </a:r>
            <a:r>
              <a:rPr lang="zh-CN" sz="1400">
                <a:solidFill>
                  <a:srgbClr val="014E86"/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</a:rPr>
              <a:t>字体、封面模板</a:t>
            </a:r>
            <a:endParaRPr sz="1400">
              <a:solidFill>
                <a:srgbClr val="014E86"/>
              </a:solidFill>
              <a:latin typeface="思源黑体 CN Medium" panose="020B0600000000000000" charset="-122"/>
              <a:ea typeface="思源黑体 CN Medium" panose="020B0600000000000000" charset="-122"/>
              <a:cs typeface="思源黑体 CN Medium" panose="020B0600000000000000" charset="-122"/>
            </a:endParaRPr>
          </a:p>
          <a:p>
            <a:pPr algn="l"/>
            <a:r>
              <a:rPr lang="en-US" altLang="zh-CN" sz="1400">
                <a:solidFill>
                  <a:srgbClr val="014E86"/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</a:rPr>
              <a:t>       </a:t>
            </a:r>
            <a:r>
              <a:rPr lang="zh-CN" sz="1400">
                <a:solidFill>
                  <a:srgbClr val="014E86"/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</a:rPr>
              <a:t>声音、字幕比画面更重要（画面不大量重复即可，声音和字幕才是传播主力）</a:t>
            </a:r>
            <a:endParaRPr sz="1400">
              <a:solidFill>
                <a:srgbClr val="014E86"/>
              </a:solidFill>
              <a:latin typeface="思源黑体 CN Medium" panose="020B0600000000000000" charset="-122"/>
              <a:ea typeface="思源黑体 CN Medium" panose="020B0600000000000000" charset="-122"/>
              <a:cs typeface="思源黑体 CN Medium" panose="020B0600000000000000" charset="-122"/>
            </a:endParaRPr>
          </a:p>
          <a:p>
            <a:pPr algn="l"/>
            <a:r>
              <a:rPr lang="en-US" altLang="zh-CN">
                <a:solidFill>
                  <a:srgbClr val="014E86"/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</a:rPr>
              <a:t>3.7 </a:t>
            </a:r>
            <a:r>
              <a:rPr lang="zh-CN" altLang="en-US">
                <a:solidFill>
                  <a:srgbClr val="014E86"/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</a:rPr>
              <a:t>上传时间</a:t>
            </a:r>
            <a:endParaRPr lang="zh-CN" altLang="en-US">
              <a:solidFill>
                <a:srgbClr val="014E86"/>
              </a:solidFill>
              <a:latin typeface="思源黑体 CN Medium" panose="020B0600000000000000" charset="-122"/>
              <a:ea typeface="思源黑体 CN Medium" panose="020B0600000000000000" charset="-122"/>
              <a:cs typeface="思源黑体 CN Medium" panose="020B0600000000000000" charset="-122"/>
            </a:endParaRPr>
          </a:p>
          <a:p>
            <a:pPr algn="l"/>
            <a:r>
              <a:rPr lang="zh-CN" altLang="en-US">
                <a:solidFill>
                  <a:srgbClr val="014E86"/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</a:rPr>
              <a:t> </a:t>
            </a:r>
            <a:r>
              <a:rPr lang="en-US" altLang="zh-CN">
                <a:solidFill>
                  <a:srgbClr val="014E86"/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</a:rPr>
              <a:t>     7</a:t>
            </a:r>
            <a:r>
              <a:rPr lang="zh-CN" altLang="en-US">
                <a:solidFill>
                  <a:srgbClr val="014E86"/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</a:rPr>
              <a:t>：</a:t>
            </a:r>
            <a:r>
              <a:rPr lang="en-US" altLang="zh-CN">
                <a:solidFill>
                  <a:srgbClr val="014E86"/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</a:rPr>
              <a:t>00-8:00</a:t>
            </a:r>
            <a:r>
              <a:rPr lang="zh-CN" altLang="en-US">
                <a:solidFill>
                  <a:srgbClr val="014E86"/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</a:rPr>
              <a:t>、</a:t>
            </a:r>
            <a:r>
              <a:rPr lang="en-US" altLang="zh-CN">
                <a:solidFill>
                  <a:srgbClr val="014E86"/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</a:rPr>
              <a:t>11:00-13:00</a:t>
            </a:r>
            <a:r>
              <a:rPr lang="zh-CN" altLang="en-US">
                <a:solidFill>
                  <a:srgbClr val="014E86"/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</a:rPr>
              <a:t>、</a:t>
            </a:r>
            <a:r>
              <a:rPr lang="en-US" altLang="zh-CN">
                <a:solidFill>
                  <a:srgbClr val="014E86"/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</a:rPr>
              <a:t>18:00-19:00</a:t>
            </a:r>
            <a:endParaRPr lang="en-US" altLang="zh-CN">
              <a:solidFill>
                <a:srgbClr val="014E86"/>
              </a:solidFill>
              <a:latin typeface="思源黑体 CN Medium" panose="020B0600000000000000" charset="-122"/>
              <a:ea typeface="思源黑体 CN Medium" panose="020B0600000000000000" charset="-122"/>
              <a:cs typeface="思源黑体 CN Medium" panose="020B0600000000000000" charset="-122"/>
            </a:endParaRPr>
          </a:p>
          <a:p>
            <a:pPr algn="l"/>
            <a:r>
              <a:rPr lang="en-US" altLang="zh-CN">
                <a:solidFill>
                  <a:srgbClr val="014E86"/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</a:rPr>
              <a:t>3.8 </a:t>
            </a:r>
            <a:r>
              <a:rPr>
                <a:solidFill>
                  <a:srgbClr val="014E86"/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</a:rPr>
              <a:t>及时互动</a:t>
            </a:r>
            <a:endParaRPr>
              <a:solidFill>
                <a:srgbClr val="014E86"/>
              </a:solidFill>
              <a:latin typeface="思源黑体 CN Medium" panose="020B0600000000000000" charset="-122"/>
              <a:ea typeface="思源黑体 CN Medium" panose="020B0600000000000000" charset="-122"/>
              <a:cs typeface="思源黑体 CN Medium" panose="020B0600000000000000" charset="-122"/>
            </a:endParaRPr>
          </a:p>
          <a:p>
            <a:pPr algn="l"/>
            <a:endParaRPr lang="zh-CN" altLang="en-US" sz="1400">
              <a:solidFill>
                <a:srgbClr val="014E86"/>
              </a:solidFill>
              <a:latin typeface="思源黑体 CN Medium" panose="020B0600000000000000" charset="-122"/>
              <a:ea typeface="思源黑体 CN Medium" panose="020B0600000000000000" charset="-122"/>
              <a:cs typeface="思源黑体 CN Medium" panose="020B0600000000000000" charset="-122"/>
            </a:endParaRPr>
          </a:p>
          <a:p>
            <a:pPr algn="l"/>
            <a:endParaRPr lang="zh-CN" altLang="en-US" sz="1400">
              <a:solidFill>
                <a:srgbClr val="014E86"/>
              </a:solidFill>
              <a:latin typeface="思源黑体 CN Medium" panose="020B0600000000000000" charset="-122"/>
              <a:ea typeface="思源黑体 CN Medium" panose="020B0600000000000000" charset="-122"/>
              <a:cs typeface="思源黑体 CN Medium" panose="020B0600000000000000" charset="-122"/>
            </a:endParaRPr>
          </a:p>
        </p:txBody>
      </p: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框 3"/>
          <p:cNvSpPr txBox="1"/>
          <p:nvPr/>
        </p:nvSpPr>
        <p:spPr>
          <a:xfrm>
            <a:off x="2261870" y="3488690"/>
            <a:ext cx="1225550" cy="119888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zh-CN" sz="7200">
                <a:solidFill>
                  <a:schemeClr val="bg1"/>
                </a:solidFill>
                <a:latin typeface="思源黑体 CN Medium" panose="020B0600000000000000" charset="-122"/>
                <a:ea typeface="思源黑体 CN Medium" panose="020B0600000000000000" charset="-122"/>
              </a:rPr>
              <a:t>05</a:t>
            </a:r>
            <a:endParaRPr lang="en-US" altLang="zh-CN" sz="7200">
              <a:solidFill>
                <a:schemeClr val="bg1"/>
              </a:solidFill>
              <a:latin typeface="思源黑体 CN Medium" panose="020B0600000000000000" charset="-122"/>
              <a:ea typeface="思源黑体 CN Medium" panose="020B0600000000000000" charset="-122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2322831" y="4575175"/>
            <a:ext cx="1103630" cy="36830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zh-CN">
                <a:solidFill>
                  <a:schemeClr val="bg1"/>
                </a:solidFill>
              </a:rPr>
              <a:t>PART FIVE</a:t>
            </a:r>
            <a:endParaRPr lang="en-US" altLang="zh-CN">
              <a:solidFill>
                <a:schemeClr val="bg1"/>
              </a:solidFill>
            </a:endParaRPr>
          </a:p>
        </p:txBody>
      </p:sp>
      <p:sp>
        <p:nvSpPr>
          <p:cNvPr id="14" name="文本框 13"/>
          <p:cNvSpPr txBox="1"/>
          <p:nvPr/>
        </p:nvSpPr>
        <p:spPr>
          <a:xfrm>
            <a:off x="4432300" y="3745230"/>
            <a:ext cx="670052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zh-CN" altLang="en-US" sz="3600">
                <a:solidFill>
                  <a:schemeClr val="bg1"/>
                </a:solidFill>
              </a:rPr>
              <a:t>企业宣传类文字</a:t>
            </a:r>
            <a:endParaRPr lang="en-US" altLang="zh-CN" sz="3600">
              <a:solidFill>
                <a:schemeClr val="bg1"/>
              </a:solidFill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4432300" y="4575175"/>
            <a:ext cx="6061710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altLang="zh-CN" sz="2400">
                <a:solidFill>
                  <a:schemeClr val="bg1"/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</a:rPr>
              <a:t>1.</a:t>
            </a:r>
            <a:r>
              <a:rPr lang="zh-CN" altLang="en-US" sz="2400">
                <a:solidFill>
                  <a:schemeClr val="bg1"/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</a:rPr>
              <a:t>咨询目的</a:t>
            </a:r>
            <a:r>
              <a:rPr lang="en-US" altLang="zh-CN" sz="2400">
                <a:solidFill>
                  <a:schemeClr val="bg1"/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</a:rPr>
              <a:t>     2.</a:t>
            </a:r>
            <a:r>
              <a:rPr lang="zh-CN" altLang="en-US" sz="2400">
                <a:solidFill>
                  <a:schemeClr val="bg1"/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</a:rPr>
              <a:t>搜索目的</a:t>
            </a:r>
            <a:endParaRPr lang="zh-CN" altLang="en-US" sz="2400">
              <a:solidFill>
                <a:schemeClr val="bg1"/>
              </a:solidFill>
              <a:latin typeface="思源黑体 CN Medium" panose="020B0600000000000000" charset="-122"/>
              <a:ea typeface="思源黑体 CN Medium" panose="020B0600000000000000" charset="-122"/>
              <a:cs typeface="思源黑体 CN Medium" panose="020B0600000000000000" charset="-122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文本框 13"/>
          <p:cNvSpPr txBox="1"/>
          <p:nvPr/>
        </p:nvSpPr>
        <p:spPr>
          <a:xfrm>
            <a:off x="885190" y="530860"/>
            <a:ext cx="8916035" cy="12915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altLang="zh-CN" sz="2400">
                <a:solidFill>
                  <a:srgbClr val="014E86"/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</a:rPr>
              <a:t>1.</a:t>
            </a:r>
            <a:r>
              <a:rPr lang="zh-CN" altLang="en-US" sz="2400">
                <a:solidFill>
                  <a:srgbClr val="014E86"/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</a:rPr>
              <a:t>出身：</a:t>
            </a:r>
            <a:r>
              <a:rPr lang="en-US" altLang="zh-CN" sz="2400">
                <a:solidFill>
                  <a:srgbClr val="014E86"/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</a:rPr>
              <a:t> </a:t>
            </a:r>
            <a:r>
              <a:rPr lang="zh-CN" altLang="en-US" sz="2400">
                <a:solidFill>
                  <a:srgbClr val="014E86"/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</a:rPr>
              <a:t>优质网站、专业平台、知名人士</a:t>
            </a:r>
            <a:endParaRPr lang="zh-CN" altLang="en-US" sz="2400">
              <a:solidFill>
                <a:srgbClr val="014E86"/>
              </a:solidFill>
              <a:latin typeface="思源黑体 CN Medium" panose="020B0600000000000000" charset="-122"/>
              <a:ea typeface="思源黑体 CN Medium" panose="020B0600000000000000" charset="-122"/>
              <a:cs typeface="思源黑体 CN Medium" panose="020B0600000000000000" charset="-122"/>
            </a:endParaRPr>
          </a:p>
          <a:p>
            <a:pPr algn="l"/>
            <a:endParaRPr lang="zh-CN" altLang="en-US">
              <a:solidFill>
                <a:srgbClr val="014E86"/>
              </a:solidFill>
              <a:latin typeface="思源黑体 CN Medium" panose="020B0600000000000000" charset="-122"/>
              <a:ea typeface="思源黑体 CN Medium" panose="020B0600000000000000" charset="-122"/>
              <a:cs typeface="思源黑体 CN Medium" panose="020B0600000000000000" charset="-122"/>
            </a:endParaRPr>
          </a:p>
          <a:p>
            <a:pPr algn="l"/>
            <a:r>
              <a:rPr lang="en-US" altLang="zh-CN">
                <a:solidFill>
                  <a:srgbClr val="014E86"/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</a:rPr>
              <a:t> </a:t>
            </a:r>
            <a:r>
              <a:rPr lang="zh-CN" altLang="en-US">
                <a:solidFill>
                  <a:srgbClr val="014E86"/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</a:rPr>
              <a:t>要求：更新稳定，内容专业、真实，图文、视频内容相关度高；</a:t>
            </a:r>
            <a:endParaRPr lang="zh-CN" altLang="en-US">
              <a:solidFill>
                <a:srgbClr val="014E86"/>
              </a:solidFill>
              <a:latin typeface="思源黑体 CN Medium" panose="020B0600000000000000" charset="-122"/>
              <a:ea typeface="思源黑体 CN Medium" panose="020B0600000000000000" charset="-122"/>
              <a:cs typeface="思源黑体 CN Medium" panose="020B0600000000000000" charset="-122"/>
            </a:endParaRPr>
          </a:p>
          <a:p>
            <a:pPr algn="l"/>
            <a:r>
              <a:rPr lang="en-US" altLang="zh-CN">
                <a:solidFill>
                  <a:srgbClr val="014E86"/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</a:rPr>
              <a:t> </a:t>
            </a:r>
            <a:r>
              <a:rPr lang="zh-CN" altLang="en-US">
                <a:solidFill>
                  <a:srgbClr val="014E86"/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</a:rPr>
              <a:t>禁止：文不对题、图文不符，</a:t>
            </a:r>
            <a:r>
              <a:rPr lang="zh-CN" altLang="en-US">
                <a:solidFill>
                  <a:srgbClr val="014E86"/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  <a:sym typeface="+mn-ea"/>
              </a:rPr>
              <a:t>内容或图片</a:t>
            </a:r>
            <a:r>
              <a:rPr lang="zh-CN" altLang="en-US">
                <a:solidFill>
                  <a:srgbClr val="014E86"/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</a:rPr>
              <a:t>重复、无法打开等。</a:t>
            </a:r>
            <a:endParaRPr lang="zh-CN" altLang="en-US" sz="2400">
              <a:solidFill>
                <a:srgbClr val="014E86"/>
              </a:solidFill>
              <a:latin typeface="思源黑体 CN Medium" panose="020B0600000000000000" charset="-122"/>
              <a:ea typeface="思源黑体 CN Medium" panose="020B0600000000000000" charset="-122"/>
              <a:cs typeface="思源黑体 CN Medium" panose="020B0600000000000000" charset="-122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993265" y="1822450"/>
            <a:ext cx="8204835" cy="4780280"/>
          </a:xfrm>
          <a:prstGeom prst="rect">
            <a:avLst/>
          </a:prstGeom>
        </p:spPr>
      </p:pic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文本框 13"/>
          <p:cNvSpPr txBox="1"/>
          <p:nvPr/>
        </p:nvSpPr>
        <p:spPr>
          <a:xfrm>
            <a:off x="885190" y="530860"/>
            <a:ext cx="8916035" cy="45231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altLang="zh-CN" sz="2400">
                <a:solidFill>
                  <a:srgbClr val="014E86"/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</a:rPr>
              <a:t>1.</a:t>
            </a:r>
            <a:r>
              <a:rPr lang="zh-CN" altLang="en-US" sz="2400">
                <a:solidFill>
                  <a:srgbClr val="014E86"/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</a:rPr>
              <a:t>用户咨询的根本目的是什么？</a:t>
            </a:r>
            <a:endParaRPr lang="zh-CN" altLang="en-US" sz="2400">
              <a:solidFill>
                <a:srgbClr val="014E86"/>
              </a:solidFill>
              <a:latin typeface="思源黑体 CN Medium" panose="020B0600000000000000" charset="-122"/>
              <a:ea typeface="思源黑体 CN Medium" panose="020B0600000000000000" charset="-122"/>
              <a:cs typeface="思源黑体 CN Medium" panose="020B0600000000000000" charset="-122"/>
            </a:endParaRPr>
          </a:p>
          <a:p>
            <a:pPr algn="l"/>
            <a:endParaRPr lang="zh-CN" altLang="en-US" sz="2400">
              <a:solidFill>
                <a:srgbClr val="014E86"/>
              </a:solidFill>
              <a:latin typeface="思源黑体 CN Medium" panose="020B0600000000000000" charset="-122"/>
              <a:ea typeface="思源黑体 CN Medium" panose="020B0600000000000000" charset="-122"/>
              <a:cs typeface="思源黑体 CN Medium" panose="020B0600000000000000" charset="-122"/>
            </a:endParaRPr>
          </a:p>
          <a:p>
            <a:pPr algn="l"/>
            <a:r>
              <a:rPr lang="en-US" altLang="zh-CN">
                <a:solidFill>
                  <a:srgbClr val="014E86"/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</a:rPr>
              <a:t>1.1 </a:t>
            </a:r>
            <a:r>
              <a:rPr lang="zh-CN" altLang="en-US">
                <a:solidFill>
                  <a:srgbClr val="014E86"/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</a:rPr>
              <a:t>赚钱</a:t>
            </a:r>
            <a:endParaRPr lang="zh-CN" altLang="en-US">
              <a:solidFill>
                <a:srgbClr val="014E86"/>
              </a:solidFill>
              <a:latin typeface="思源黑体 CN Medium" panose="020B0600000000000000" charset="-122"/>
              <a:ea typeface="思源黑体 CN Medium" panose="020B0600000000000000" charset="-122"/>
              <a:cs typeface="思源黑体 CN Medium" panose="020B0600000000000000" charset="-122"/>
            </a:endParaRPr>
          </a:p>
          <a:p>
            <a:pPr algn="l"/>
            <a:r>
              <a:rPr lang="zh-CN" altLang="en-US">
                <a:solidFill>
                  <a:srgbClr val="014E86"/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</a:rPr>
              <a:t> </a:t>
            </a:r>
            <a:r>
              <a:rPr lang="en-US" altLang="zh-CN">
                <a:solidFill>
                  <a:srgbClr val="014E86"/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</a:rPr>
              <a:t>  </a:t>
            </a:r>
            <a:r>
              <a:rPr lang="zh-CN" altLang="en-US" sz="1400">
                <a:solidFill>
                  <a:srgbClr val="014E86"/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</a:rPr>
              <a:t>考察</a:t>
            </a:r>
            <a:r>
              <a:rPr lang="en-US" altLang="zh-CN" sz="1400">
                <a:solidFill>
                  <a:srgbClr val="014E86"/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</a:rPr>
              <a:t>--</a:t>
            </a:r>
            <a:r>
              <a:rPr lang="zh-CN" altLang="en-US" sz="1400">
                <a:solidFill>
                  <a:srgbClr val="014E86"/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</a:rPr>
              <a:t>比较</a:t>
            </a:r>
            <a:r>
              <a:rPr lang="en-US" altLang="zh-CN" sz="1400">
                <a:solidFill>
                  <a:srgbClr val="014E86"/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</a:rPr>
              <a:t>--</a:t>
            </a:r>
            <a:r>
              <a:rPr lang="zh-CN" altLang="en-US" sz="1400">
                <a:solidFill>
                  <a:srgbClr val="014E86"/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</a:rPr>
              <a:t>购买（实际决策人）</a:t>
            </a:r>
            <a:endParaRPr lang="zh-CN" altLang="en-US" sz="1400">
              <a:solidFill>
                <a:srgbClr val="014E86"/>
              </a:solidFill>
              <a:latin typeface="思源黑体 CN Medium" panose="020B0600000000000000" charset="-122"/>
              <a:ea typeface="思源黑体 CN Medium" panose="020B0600000000000000" charset="-122"/>
              <a:cs typeface="思源黑体 CN Medium" panose="020B0600000000000000" charset="-122"/>
            </a:endParaRPr>
          </a:p>
          <a:p>
            <a:pPr algn="l"/>
            <a:r>
              <a:rPr lang="en-US" altLang="zh-CN" sz="1400">
                <a:solidFill>
                  <a:srgbClr val="014E86"/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</a:rPr>
              <a:t>    </a:t>
            </a:r>
            <a:r>
              <a:rPr lang="zh-CN" altLang="en-US" sz="1400">
                <a:solidFill>
                  <a:srgbClr val="014E86"/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</a:rPr>
              <a:t>不要跟想赚钱的人讲你将卖给他的东西有多好，那只会让他联想到一个字：</a:t>
            </a:r>
            <a:r>
              <a:rPr lang="en-US" altLang="zh-CN" sz="1400">
                <a:solidFill>
                  <a:srgbClr val="014E86"/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</a:rPr>
              <a:t>“</a:t>
            </a:r>
            <a:r>
              <a:rPr lang="zh-CN" altLang="en-US" sz="1400">
                <a:solidFill>
                  <a:srgbClr val="014E86"/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</a:rPr>
              <a:t>贵</a:t>
            </a:r>
            <a:r>
              <a:rPr lang="en-US" altLang="zh-CN" sz="1400">
                <a:solidFill>
                  <a:srgbClr val="014E86"/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</a:rPr>
              <a:t>”</a:t>
            </a:r>
            <a:endParaRPr lang="zh-CN" altLang="en-US" sz="1400">
              <a:solidFill>
                <a:srgbClr val="014E86"/>
              </a:solidFill>
              <a:latin typeface="思源黑体 CN Medium" panose="020B0600000000000000" charset="-122"/>
              <a:ea typeface="思源黑体 CN Medium" panose="020B0600000000000000" charset="-122"/>
              <a:cs typeface="思源黑体 CN Medium" panose="020B0600000000000000" charset="-122"/>
            </a:endParaRPr>
          </a:p>
          <a:p>
            <a:pPr algn="l"/>
            <a:r>
              <a:rPr lang="zh-CN" altLang="en-US" sz="1400">
                <a:solidFill>
                  <a:srgbClr val="014E86"/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</a:rPr>
              <a:t> </a:t>
            </a:r>
            <a:r>
              <a:rPr lang="en-US" altLang="zh-CN" sz="1400">
                <a:solidFill>
                  <a:srgbClr val="014E86"/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</a:rPr>
              <a:t>   </a:t>
            </a:r>
            <a:r>
              <a:rPr lang="zh-CN" altLang="en-US" sz="1400">
                <a:solidFill>
                  <a:srgbClr val="014E86"/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</a:rPr>
              <a:t>换个角度重新选择用词，告诉他买了这个东西他有多赚</a:t>
            </a:r>
            <a:endParaRPr lang="zh-CN" altLang="en-US" sz="1400">
              <a:solidFill>
                <a:srgbClr val="014E86"/>
              </a:solidFill>
              <a:latin typeface="思源黑体 CN Medium" panose="020B0600000000000000" charset="-122"/>
              <a:ea typeface="思源黑体 CN Medium" panose="020B0600000000000000" charset="-122"/>
              <a:cs typeface="思源黑体 CN Medium" panose="020B0600000000000000" charset="-122"/>
            </a:endParaRPr>
          </a:p>
          <a:p>
            <a:pPr algn="l"/>
            <a:r>
              <a:rPr lang="zh-CN" altLang="en-US" sz="1400">
                <a:solidFill>
                  <a:srgbClr val="014E86"/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</a:rPr>
              <a:t> </a:t>
            </a:r>
            <a:r>
              <a:rPr lang="en-US" altLang="zh-CN" sz="1400">
                <a:solidFill>
                  <a:srgbClr val="014E86"/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</a:rPr>
              <a:t>   1</a:t>
            </a:r>
            <a:r>
              <a:rPr lang="zh-CN" altLang="en-US" sz="1400">
                <a:solidFill>
                  <a:srgbClr val="014E86"/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</a:rPr>
              <a:t>）更省：省心、省钱、省维护、省操作、省人工、省电</a:t>
            </a:r>
            <a:endParaRPr lang="zh-CN" altLang="en-US" sz="1400">
              <a:solidFill>
                <a:srgbClr val="014E86"/>
              </a:solidFill>
              <a:latin typeface="思源黑体 CN Medium" panose="020B0600000000000000" charset="-122"/>
              <a:ea typeface="思源黑体 CN Medium" panose="020B0600000000000000" charset="-122"/>
              <a:cs typeface="思源黑体 CN Medium" panose="020B0600000000000000" charset="-122"/>
            </a:endParaRPr>
          </a:p>
          <a:p>
            <a:pPr algn="l"/>
            <a:r>
              <a:rPr lang="zh-CN" altLang="en-US" sz="1400">
                <a:solidFill>
                  <a:srgbClr val="014E86"/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</a:rPr>
              <a:t> </a:t>
            </a:r>
            <a:r>
              <a:rPr lang="en-US" altLang="zh-CN" sz="1400">
                <a:solidFill>
                  <a:srgbClr val="014E86"/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</a:rPr>
              <a:t>   2</a:t>
            </a:r>
            <a:r>
              <a:rPr lang="zh-CN" altLang="en-US" sz="1400">
                <a:solidFill>
                  <a:srgbClr val="014E86"/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</a:rPr>
              <a:t>）更赚：质量用得更久</a:t>
            </a:r>
            <a:r>
              <a:rPr lang="en-US" altLang="zh-CN" sz="1400">
                <a:solidFill>
                  <a:srgbClr val="014E86"/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</a:rPr>
              <a:t>--</a:t>
            </a:r>
            <a:r>
              <a:rPr lang="zh-CN" altLang="en-US" sz="1400">
                <a:solidFill>
                  <a:srgbClr val="014E86"/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</a:rPr>
              <a:t>折旧成本低、技术长久领先</a:t>
            </a:r>
            <a:r>
              <a:rPr lang="en-US" altLang="zh-CN" sz="1400">
                <a:solidFill>
                  <a:srgbClr val="014E86"/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</a:rPr>
              <a:t>--</a:t>
            </a:r>
            <a:r>
              <a:rPr lang="zh-CN" altLang="en-US" sz="1400">
                <a:solidFill>
                  <a:srgbClr val="014E86"/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</a:rPr>
              <a:t>淘汰风险低</a:t>
            </a:r>
            <a:endParaRPr lang="zh-CN" altLang="en-US" sz="1400">
              <a:solidFill>
                <a:srgbClr val="014E86"/>
              </a:solidFill>
              <a:latin typeface="思源黑体 CN Medium" panose="020B0600000000000000" charset="-122"/>
              <a:ea typeface="思源黑体 CN Medium" panose="020B0600000000000000" charset="-122"/>
              <a:cs typeface="思源黑体 CN Medium" panose="020B0600000000000000" charset="-122"/>
            </a:endParaRPr>
          </a:p>
          <a:p>
            <a:pPr algn="l"/>
            <a:endParaRPr lang="zh-CN" altLang="en-US" sz="1400">
              <a:solidFill>
                <a:srgbClr val="014E86"/>
              </a:solidFill>
              <a:latin typeface="思源黑体 CN Medium" panose="020B0600000000000000" charset="-122"/>
              <a:ea typeface="思源黑体 CN Medium" panose="020B0600000000000000" charset="-122"/>
              <a:cs typeface="思源黑体 CN Medium" panose="020B0600000000000000" charset="-122"/>
            </a:endParaRPr>
          </a:p>
          <a:p>
            <a:pPr algn="l"/>
            <a:r>
              <a:rPr lang="en-US" altLang="zh-CN">
                <a:solidFill>
                  <a:srgbClr val="014E86"/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</a:rPr>
              <a:t>1.2 </a:t>
            </a:r>
            <a:r>
              <a:rPr lang="zh-CN" altLang="en-US">
                <a:solidFill>
                  <a:srgbClr val="014E86"/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</a:rPr>
              <a:t>完成任务</a:t>
            </a:r>
            <a:r>
              <a:rPr lang="en-US" altLang="zh-CN">
                <a:solidFill>
                  <a:srgbClr val="014E86"/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</a:rPr>
              <a:t>/</a:t>
            </a:r>
            <a:r>
              <a:rPr lang="zh-CN" altLang="en-US">
                <a:solidFill>
                  <a:srgbClr val="014E86"/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</a:rPr>
              <a:t>指标</a:t>
            </a:r>
            <a:endParaRPr lang="zh-CN" altLang="en-US">
              <a:solidFill>
                <a:srgbClr val="014E86"/>
              </a:solidFill>
              <a:latin typeface="思源黑体 CN Medium" panose="020B0600000000000000" charset="-122"/>
              <a:ea typeface="思源黑体 CN Medium" panose="020B0600000000000000" charset="-122"/>
              <a:cs typeface="思源黑体 CN Medium" panose="020B0600000000000000" charset="-122"/>
            </a:endParaRPr>
          </a:p>
          <a:p>
            <a:pPr algn="l"/>
            <a:r>
              <a:rPr lang="zh-CN" altLang="en-US" sz="1400">
                <a:solidFill>
                  <a:srgbClr val="014E86"/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</a:rPr>
              <a:t> </a:t>
            </a:r>
            <a:r>
              <a:rPr lang="en-US" altLang="zh-CN" sz="1400">
                <a:solidFill>
                  <a:srgbClr val="014E86"/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</a:rPr>
              <a:t>   </a:t>
            </a:r>
            <a:r>
              <a:rPr lang="zh-CN" altLang="en-US" sz="1400">
                <a:solidFill>
                  <a:srgbClr val="014E86"/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</a:rPr>
              <a:t>考察</a:t>
            </a:r>
            <a:r>
              <a:rPr lang="en-US" altLang="zh-CN" sz="1400">
                <a:solidFill>
                  <a:srgbClr val="014E86"/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</a:rPr>
              <a:t>--</a:t>
            </a:r>
            <a:r>
              <a:rPr lang="zh-CN" altLang="en-US" sz="1400">
                <a:solidFill>
                  <a:srgbClr val="014E86"/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</a:rPr>
              <a:t>比较</a:t>
            </a:r>
            <a:r>
              <a:rPr lang="en-US" altLang="zh-CN" sz="1400">
                <a:solidFill>
                  <a:srgbClr val="014E86"/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</a:rPr>
              <a:t>--</a:t>
            </a:r>
            <a:r>
              <a:rPr lang="zh-CN" altLang="en-US" sz="1400">
                <a:solidFill>
                  <a:srgbClr val="014E86"/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</a:rPr>
              <a:t>汇报</a:t>
            </a:r>
            <a:r>
              <a:rPr lang="en-US" altLang="zh-CN" sz="1400">
                <a:solidFill>
                  <a:srgbClr val="014E86"/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</a:rPr>
              <a:t>/</a:t>
            </a:r>
            <a:r>
              <a:rPr lang="zh-CN" altLang="en-US" sz="1400">
                <a:solidFill>
                  <a:srgbClr val="014E86"/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</a:rPr>
              <a:t>做计划（采购、项目组员</a:t>
            </a:r>
            <a:r>
              <a:rPr lang="zh-CN" altLang="en-US" sz="1400">
                <a:solidFill>
                  <a:srgbClr val="014E86"/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  <a:sym typeface="+mn-ea"/>
              </a:rPr>
              <a:t>、政府部门）</a:t>
            </a:r>
            <a:endParaRPr lang="en-US" altLang="zh-CN" sz="1400">
              <a:solidFill>
                <a:srgbClr val="014E86"/>
              </a:solidFill>
              <a:latin typeface="思源黑体 CN Medium" panose="020B0600000000000000" charset="-122"/>
              <a:ea typeface="思源黑体 CN Medium" panose="020B0600000000000000" charset="-122"/>
              <a:cs typeface="思源黑体 CN Medium" panose="020B0600000000000000" charset="-122"/>
              <a:sym typeface="+mn-ea"/>
            </a:endParaRPr>
          </a:p>
          <a:p>
            <a:pPr algn="l"/>
            <a:r>
              <a:rPr lang="en-US" altLang="zh-CN" sz="1400">
                <a:solidFill>
                  <a:srgbClr val="014E86"/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  <a:sym typeface="+mn-ea"/>
              </a:rPr>
              <a:t>    </a:t>
            </a:r>
            <a:r>
              <a:rPr lang="zh-CN" altLang="en-US" sz="1400">
                <a:solidFill>
                  <a:srgbClr val="014E86"/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  <a:sym typeface="+mn-ea"/>
              </a:rPr>
              <a:t>这些人了解完公司实力就算完成任务了，不是受益方，不会太关注深层次的东西</a:t>
            </a:r>
            <a:endParaRPr lang="zh-CN" altLang="en-US" sz="1400">
              <a:solidFill>
                <a:srgbClr val="014E86"/>
              </a:solidFill>
              <a:latin typeface="思源黑体 CN Medium" panose="020B0600000000000000" charset="-122"/>
              <a:ea typeface="思源黑体 CN Medium" panose="020B0600000000000000" charset="-122"/>
              <a:cs typeface="思源黑体 CN Medium" panose="020B0600000000000000" charset="-122"/>
              <a:sym typeface="+mn-ea"/>
            </a:endParaRPr>
          </a:p>
          <a:p>
            <a:pPr algn="l"/>
            <a:r>
              <a:rPr lang="zh-CN" altLang="en-US" sz="1400">
                <a:solidFill>
                  <a:srgbClr val="014E86"/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  <a:sym typeface="+mn-ea"/>
              </a:rPr>
              <a:t> </a:t>
            </a:r>
            <a:r>
              <a:rPr lang="en-US" altLang="zh-CN" sz="1400">
                <a:solidFill>
                  <a:srgbClr val="014E86"/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  <a:sym typeface="+mn-ea"/>
              </a:rPr>
              <a:t>   </a:t>
            </a:r>
            <a:r>
              <a:rPr lang="zh-CN" altLang="en-US" sz="1400">
                <a:solidFill>
                  <a:srgbClr val="014E86"/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  <a:sym typeface="+mn-ea"/>
              </a:rPr>
              <a:t>没有决策权，但有建议权，各种企业荣誉、案例、居间费都是为他们准备的</a:t>
            </a:r>
            <a:endParaRPr lang="zh-CN" altLang="en-US" sz="1400">
              <a:solidFill>
                <a:srgbClr val="014E86"/>
              </a:solidFill>
              <a:latin typeface="思源黑体 CN Medium" panose="020B0600000000000000" charset="-122"/>
              <a:ea typeface="思源黑体 CN Medium" panose="020B0600000000000000" charset="-122"/>
              <a:cs typeface="思源黑体 CN Medium" panose="020B0600000000000000" charset="-122"/>
            </a:endParaRPr>
          </a:p>
          <a:p>
            <a:pPr algn="l"/>
            <a:endParaRPr lang="zh-CN" altLang="en-US" sz="1400">
              <a:solidFill>
                <a:srgbClr val="014E86"/>
              </a:solidFill>
              <a:latin typeface="思源黑体 CN Medium" panose="020B0600000000000000" charset="-122"/>
              <a:ea typeface="思源黑体 CN Medium" panose="020B0600000000000000" charset="-122"/>
              <a:cs typeface="思源黑体 CN Medium" panose="020B0600000000000000" charset="-122"/>
            </a:endParaRPr>
          </a:p>
          <a:p>
            <a:pPr algn="l"/>
            <a:r>
              <a:rPr lang="en-US" altLang="zh-CN">
                <a:solidFill>
                  <a:srgbClr val="014E86"/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</a:rPr>
              <a:t>1.3 </a:t>
            </a:r>
            <a:r>
              <a:rPr lang="zh-CN" altLang="en-US">
                <a:solidFill>
                  <a:srgbClr val="014E86"/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</a:rPr>
              <a:t>学习知识</a:t>
            </a:r>
            <a:r>
              <a:rPr lang="en-US" altLang="zh-CN">
                <a:solidFill>
                  <a:srgbClr val="014E86"/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</a:rPr>
              <a:t>/</a:t>
            </a:r>
            <a:r>
              <a:rPr lang="zh-CN" altLang="en-US">
                <a:solidFill>
                  <a:srgbClr val="014E86"/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</a:rPr>
              <a:t>获取资料</a:t>
            </a:r>
            <a:endParaRPr lang="zh-CN" altLang="en-US">
              <a:solidFill>
                <a:srgbClr val="014E86"/>
              </a:solidFill>
              <a:latin typeface="思源黑体 CN Medium" panose="020B0600000000000000" charset="-122"/>
              <a:ea typeface="思源黑体 CN Medium" panose="020B0600000000000000" charset="-122"/>
              <a:cs typeface="思源黑体 CN Medium" panose="020B0600000000000000" charset="-122"/>
            </a:endParaRPr>
          </a:p>
          <a:p>
            <a:pPr algn="l"/>
            <a:r>
              <a:rPr lang="en-US" altLang="zh-CN" sz="1400">
                <a:solidFill>
                  <a:srgbClr val="014E86"/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</a:rPr>
              <a:t>    </a:t>
            </a:r>
            <a:r>
              <a:rPr lang="zh-CN" altLang="en-US" sz="1400">
                <a:solidFill>
                  <a:srgbClr val="014E86"/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</a:rPr>
              <a:t>浏览</a:t>
            </a:r>
            <a:r>
              <a:rPr lang="en-US" altLang="zh-CN" sz="1400">
                <a:solidFill>
                  <a:srgbClr val="014E86"/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</a:rPr>
              <a:t>--</a:t>
            </a:r>
            <a:r>
              <a:rPr lang="zh-CN" altLang="en-US" sz="1400">
                <a:solidFill>
                  <a:srgbClr val="014E86"/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</a:rPr>
              <a:t>询问</a:t>
            </a:r>
            <a:r>
              <a:rPr lang="en-US" altLang="zh-CN" sz="1400">
                <a:solidFill>
                  <a:srgbClr val="014E86"/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</a:rPr>
              <a:t>--</a:t>
            </a:r>
            <a:r>
              <a:rPr lang="zh-CN" altLang="en-US" sz="1400">
                <a:solidFill>
                  <a:srgbClr val="014E86"/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</a:rPr>
              <a:t>询问</a:t>
            </a:r>
            <a:r>
              <a:rPr lang="en-US" altLang="zh-CN" sz="1400">
                <a:solidFill>
                  <a:srgbClr val="014E86"/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</a:rPr>
              <a:t>--</a:t>
            </a:r>
            <a:r>
              <a:rPr lang="zh-CN" altLang="en-US" sz="1400">
                <a:solidFill>
                  <a:srgbClr val="014E86"/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</a:rPr>
              <a:t>询问（做方案的、做运维的、同行）</a:t>
            </a:r>
            <a:endParaRPr lang="zh-CN" altLang="en-US" sz="1400">
              <a:solidFill>
                <a:srgbClr val="014E86"/>
              </a:solidFill>
              <a:latin typeface="思源黑体 CN Medium" panose="020B0600000000000000" charset="-122"/>
              <a:ea typeface="思源黑体 CN Medium" panose="020B0600000000000000" charset="-122"/>
              <a:cs typeface="思源黑体 CN Medium" panose="020B0600000000000000" charset="-122"/>
            </a:endParaRPr>
          </a:p>
          <a:p>
            <a:pPr algn="l"/>
            <a:r>
              <a:rPr lang="zh-CN" altLang="en-US" sz="1400">
                <a:solidFill>
                  <a:srgbClr val="014E86"/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</a:rPr>
              <a:t> </a:t>
            </a:r>
            <a:r>
              <a:rPr lang="en-US" altLang="zh-CN" sz="1400">
                <a:solidFill>
                  <a:srgbClr val="014E86"/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</a:rPr>
              <a:t>   </a:t>
            </a:r>
            <a:r>
              <a:rPr lang="zh-CN" altLang="en-US" sz="1400">
                <a:solidFill>
                  <a:srgbClr val="014E86"/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</a:rPr>
              <a:t>偏执而坚韧的细节探究者，热爱学习但实力不足，说不上话，很难发展成客户</a:t>
            </a:r>
            <a:endParaRPr lang="zh-CN" altLang="en-US" sz="1400">
              <a:solidFill>
                <a:srgbClr val="014E86"/>
              </a:solidFill>
              <a:latin typeface="思源黑体 CN Medium" panose="020B0600000000000000" charset="-122"/>
              <a:ea typeface="思源黑体 CN Medium" panose="020B0600000000000000" charset="-122"/>
              <a:cs typeface="思源黑体 CN Medium" panose="020B0600000000000000" charset="-122"/>
            </a:endParaRPr>
          </a:p>
          <a:p>
            <a:pPr algn="l"/>
            <a:endParaRPr lang="zh-CN" altLang="en-US" sz="1400">
              <a:solidFill>
                <a:srgbClr val="014E86"/>
              </a:solidFill>
              <a:latin typeface="思源黑体 CN Medium" panose="020B0600000000000000" charset="-122"/>
              <a:ea typeface="思源黑体 CN Medium" panose="020B0600000000000000" charset="-122"/>
              <a:cs typeface="思源黑体 CN Medium" panose="020B0600000000000000" charset="-122"/>
            </a:endParaRPr>
          </a:p>
        </p:txBody>
      </p:sp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文本框 13"/>
          <p:cNvSpPr txBox="1"/>
          <p:nvPr/>
        </p:nvSpPr>
        <p:spPr>
          <a:xfrm>
            <a:off x="885190" y="530860"/>
            <a:ext cx="8916035" cy="64623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altLang="zh-CN" sz="2400">
                <a:solidFill>
                  <a:srgbClr val="014E86"/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</a:rPr>
              <a:t>2.</a:t>
            </a:r>
            <a:r>
              <a:rPr lang="zh-CN" altLang="en-US" sz="2400">
                <a:solidFill>
                  <a:srgbClr val="014E86"/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</a:rPr>
              <a:t>用户搜索的目的是什么？</a:t>
            </a:r>
            <a:endParaRPr lang="zh-CN" altLang="en-US" sz="2400">
              <a:solidFill>
                <a:srgbClr val="014E86"/>
              </a:solidFill>
              <a:latin typeface="思源黑体 CN Medium" panose="020B0600000000000000" charset="-122"/>
              <a:ea typeface="思源黑体 CN Medium" panose="020B0600000000000000" charset="-122"/>
              <a:cs typeface="思源黑体 CN Medium" panose="020B0600000000000000" charset="-122"/>
            </a:endParaRPr>
          </a:p>
          <a:p>
            <a:pPr algn="l"/>
            <a:endParaRPr lang="zh-CN" altLang="en-US" sz="2400">
              <a:solidFill>
                <a:srgbClr val="014E86"/>
              </a:solidFill>
              <a:latin typeface="思源黑体 CN Medium" panose="020B0600000000000000" charset="-122"/>
              <a:ea typeface="思源黑体 CN Medium" panose="020B0600000000000000" charset="-122"/>
              <a:cs typeface="思源黑体 CN Medium" panose="020B0600000000000000" charset="-122"/>
            </a:endParaRPr>
          </a:p>
          <a:p>
            <a:pPr algn="l"/>
            <a:r>
              <a:rPr lang="en-US" altLang="zh-CN">
                <a:solidFill>
                  <a:srgbClr val="014E86"/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</a:rPr>
              <a:t>2.1 </a:t>
            </a:r>
            <a:r>
              <a:rPr lang="zh-CN" altLang="en-US">
                <a:solidFill>
                  <a:srgbClr val="014E86"/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</a:rPr>
              <a:t>了解产品和公司情况</a:t>
            </a:r>
            <a:endParaRPr lang="zh-CN" altLang="en-US">
              <a:solidFill>
                <a:srgbClr val="014E86"/>
              </a:solidFill>
              <a:latin typeface="思源黑体 CN Medium" panose="020B0600000000000000" charset="-122"/>
              <a:ea typeface="思源黑体 CN Medium" panose="020B0600000000000000" charset="-122"/>
              <a:cs typeface="思源黑体 CN Medium" panose="020B0600000000000000" charset="-122"/>
            </a:endParaRPr>
          </a:p>
          <a:p>
            <a:pPr algn="l"/>
            <a:r>
              <a:rPr lang="zh-CN" altLang="en-US">
                <a:solidFill>
                  <a:srgbClr val="014E86"/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</a:rPr>
              <a:t> </a:t>
            </a:r>
            <a:r>
              <a:rPr lang="en-US" altLang="zh-CN">
                <a:solidFill>
                  <a:srgbClr val="014E86"/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</a:rPr>
              <a:t>  </a:t>
            </a:r>
            <a:r>
              <a:rPr lang="zh-CN" altLang="en-US" sz="1400">
                <a:solidFill>
                  <a:srgbClr val="014E86"/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</a:rPr>
              <a:t>考察</a:t>
            </a:r>
            <a:r>
              <a:rPr lang="en-US" altLang="zh-CN" sz="1400">
                <a:solidFill>
                  <a:srgbClr val="014E86"/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</a:rPr>
              <a:t>--</a:t>
            </a:r>
            <a:r>
              <a:rPr lang="zh-CN" altLang="en-US" sz="1400">
                <a:solidFill>
                  <a:srgbClr val="014E86"/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</a:rPr>
              <a:t>比较</a:t>
            </a:r>
            <a:r>
              <a:rPr lang="en-US" altLang="zh-CN" sz="1400">
                <a:solidFill>
                  <a:srgbClr val="014E86"/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</a:rPr>
              <a:t>--</a:t>
            </a:r>
            <a:r>
              <a:rPr lang="zh-CN" altLang="en-US" sz="1400">
                <a:solidFill>
                  <a:srgbClr val="014E86"/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</a:rPr>
              <a:t>购买</a:t>
            </a:r>
            <a:endParaRPr lang="zh-CN" altLang="en-US" sz="1400">
              <a:solidFill>
                <a:srgbClr val="014E86"/>
              </a:solidFill>
              <a:latin typeface="思源黑体 CN Medium" panose="020B0600000000000000" charset="-122"/>
              <a:ea typeface="思源黑体 CN Medium" panose="020B0600000000000000" charset="-122"/>
              <a:cs typeface="思源黑体 CN Medium" panose="020B0600000000000000" charset="-122"/>
            </a:endParaRPr>
          </a:p>
          <a:p>
            <a:pPr algn="l"/>
            <a:r>
              <a:rPr lang="en-US" altLang="zh-CN" sz="1400">
                <a:solidFill>
                  <a:srgbClr val="014E86"/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</a:rPr>
              <a:t>    1</a:t>
            </a:r>
            <a:r>
              <a:rPr lang="zh-CN" altLang="en-US" sz="1400">
                <a:solidFill>
                  <a:srgbClr val="014E86"/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</a:rPr>
              <a:t>）看产品跟自己的需求符合度有多高（产品应用行业或案例）；</a:t>
            </a:r>
            <a:endParaRPr lang="zh-CN" altLang="en-US" sz="1400">
              <a:solidFill>
                <a:srgbClr val="014E86"/>
              </a:solidFill>
              <a:latin typeface="思源黑体 CN Medium" panose="020B0600000000000000" charset="-122"/>
              <a:ea typeface="思源黑体 CN Medium" panose="020B0600000000000000" charset="-122"/>
              <a:cs typeface="思源黑体 CN Medium" panose="020B0600000000000000" charset="-122"/>
            </a:endParaRPr>
          </a:p>
          <a:p>
            <a:pPr algn="l"/>
            <a:r>
              <a:rPr lang="zh-CN" altLang="en-US" sz="1400">
                <a:solidFill>
                  <a:srgbClr val="014E86"/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</a:rPr>
              <a:t> </a:t>
            </a:r>
            <a:r>
              <a:rPr lang="en-US" altLang="zh-CN" sz="1400">
                <a:solidFill>
                  <a:srgbClr val="014E86"/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</a:rPr>
              <a:t>   2</a:t>
            </a:r>
            <a:r>
              <a:rPr lang="zh-CN" altLang="en-US" sz="1400">
                <a:solidFill>
                  <a:srgbClr val="014E86"/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</a:rPr>
              <a:t>）看企业是否值得信赖（规模、荣誉、技术和生产实力、合作客户）</a:t>
            </a:r>
            <a:endParaRPr lang="zh-CN" altLang="en-US" sz="1400">
              <a:solidFill>
                <a:srgbClr val="014E86"/>
              </a:solidFill>
              <a:latin typeface="思源黑体 CN Medium" panose="020B0600000000000000" charset="-122"/>
              <a:ea typeface="思源黑体 CN Medium" panose="020B0600000000000000" charset="-122"/>
              <a:cs typeface="思源黑体 CN Medium" panose="020B0600000000000000" charset="-122"/>
            </a:endParaRPr>
          </a:p>
          <a:p>
            <a:pPr algn="l"/>
            <a:endParaRPr lang="zh-CN" altLang="en-US" sz="1400">
              <a:solidFill>
                <a:srgbClr val="014E86"/>
              </a:solidFill>
              <a:latin typeface="思源黑体 CN Medium" panose="020B0600000000000000" charset="-122"/>
              <a:ea typeface="思源黑体 CN Medium" panose="020B0600000000000000" charset="-122"/>
              <a:cs typeface="思源黑体 CN Medium" panose="020B0600000000000000" charset="-122"/>
            </a:endParaRPr>
          </a:p>
          <a:p>
            <a:pPr algn="l"/>
            <a:r>
              <a:rPr lang="en-US" altLang="zh-CN">
                <a:solidFill>
                  <a:srgbClr val="014E86"/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</a:rPr>
              <a:t>2.2 </a:t>
            </a:r>
            <a:r>
              <a:rPr lang="zh-CN">
                <a:solidFill>
                  <a:srgbClr val="014E86"/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</a:rPr>
              <a:t>了解产品细节</a:t>
            </a:r>
            <a:endParaRPr lang="zh-CN" altLang="en-US">
              <a:solidFill>
                <a:srgbClr val="014E86"/>
              </a:solidFill>
              <a:latin typeface="思源黑体 CN Medium" panose="020B0600000000000000" charset="-122"/>
              <a:ea typeface="思源黑体 CN Medium" panose="020B0600000000000000" charset="-122"/>
              <a:cs typeface="思源黑体 CN Medium" panose="020B0600000000000000" charset="-122"/>
            </a:endParaRPr>
          </a:p>
          <a:p>
            <a:pPr algn="l"/>
            <a:r>
              <a:rPr lang="zh-CN" altLang="en-US" sz="1400">
                <a:solidFill>
                  <a:srgbClr val="014E86"/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</a:rPr>
              <a:t> </a:t>
            </a:r>
            <a:r>
              <a:rPr lang="en-US" altLang="zh-CN" sz="1400">
                <a:solidFill>
                  <a:srgbClr val="014E86"/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</a:rPr>
              <a:t>   </a:t>
            </a:r>
            <a:r>
              <a:rPr lang="zh-CN" altLang="en-US" sz="1400">
                <a:solidFill>
                  <a:srgbClr val="014E86"/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</a:rPr>
              <a:t>比较</a:t>
            </a:r>
            <a:r>
              <a:rPr lang="en-US" altLang="zh-CN" sz="1400">
                <a:solidFill>
                  <a:srgbClr val="014E86"/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</a:rPr>
              <a:t>--</a:t>
            </a:r>
            <a:r>
              <a:rPr lang="zh-CN" altLang="en-US" sz="1400">
                <a:solidFill>
                  <a:srgbClr val="014E86"/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</a:rPr>
              <a:t>学习</a:t>
            </a:r>
            <a:endParaRPr lang="en-US" altLang="zh-CN" sz="1400">
              <a:solidFill>
                <a:srgbClr val="014E86"/>
              </a:solidFill>
              <a:latin typeface="思源黑体 CN Medium" panose="020B0600000000000000" charset="-122"/>
              <a:ea typeface="思源黑体 CN Medium" panose="020B0600000000000000" charset="-122"/>
              <a:cs typeface="思源黑体 CN Medium" panose="020B0600000000000000" charset="-122"/>
              <a:sym typeface="+mn-ea"/>
            </a:endParaRPr>
          </a:p>
          <a:p>
            <a:pPr algn="l"/>
            <a:r>
              <a:rPr lang="en-US" altLang="zh-CN" sz="1400">
                <a:solidFill>
                  <a:srgbClr val="014E86"/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  <a:sym typeface="+mn-ea"/>
              </a:rPr>
              <a:t>    1</a:t>
            </a:r>
            <a:r>
              <a:rPr lang="zh-CN" altLang="en-US" sz="1400">
                <a:solidFill>
                  <a:srgbClr val="014E86"/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  <a:sym typeface="+mn-ea"/>
              </a:rPr>
              <a:t>）小客户老板想入场投资，比较谨慎，想多了解一些东西</a:t>
            </a:r>
            <a:endParaRPr lang="zh-CN" altLang="en-US" sz="1400">
              <a:solidFill>
                <a:srgbClr val="014E86"/>
              </a:solidFill>
              <a:latin typeface="思源黑体 CN Medium" panose="020B0600000000000000" charset="-122"/>
              <a:ea typeface="思源黑体 CN Medium" panose="020B0600000000000000" charset="-122"/>
              <a:cs typeface="思源黑体 CN Medium" panose="020B0600000000000000" charset="-122"/>
              <a:sym typeface="+mn-ea"/>
            </a:endParaRPr>
          </a:p>
          <a:p>
            <a:pPr algn="l"/>
            <a:r>
              <a:rPr lang="zh-CN" altLang="en-US" sz="1400">
                <a:solidFill>
                  <a:srgbClr val="014E86"/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  <a:sym typeface="+mn-ea"/>
              </a:rPr>
              <a:t> </a:t>
            </a:r>
            <a:r>
              <a:rPr lang="en-US" altLang="zh-CN" sz="1400">
                <a:solidFill>
                  <a:srgbClr val="014E86"/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  <a:sym typeface="+mn-ea"/>
              </a:rPr>
              <a:t>   2</a:t>
            </a:r>
            <a:r>
              <a:rPr lang="zh-CN" altLang="en-US" sz="1400">
                <a:solidFill>
                  <a:srgbClr val="014E86"/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  <a:sym typeface="+mn-ea"/>
              </a:rPr>
              <a:t>）技术和运维人员学习知识，提升自身实力</a:t>
            </a:r>
            <a:endParaRPr lang="zh-CN" altLang="en-US" sz="1400">
              <a:solidFill>
                <a:srgbClr val="014E86"/>
              </a:solidFill>
              <a:latin typeface="思源黑体 CN Medium" panose="020B0600000000000000" charset="-122"/>
              <a:ea typeface="思源黑体 CN Medium" panose="020B0600000000000000" charset="-122"/>
              <a:cs typeface="思源黑体 CN Medium" panose="020B0600000000000000" charset="-122"/>
            </a:endParaRPr>
          </a:p>
          <a:p>
            <a:pPr algn="l"/>
            <a:endParaRPr lang="zh-CN" altLang="en-US" sz="1400">
              <a:solidFill>
                <a:srgbClr val="014E86"/>
              </a:solidFill>
              <a:latin typeface="思源黑体 CN Medium" panose="020B0600000000000000" charset="-122"/>
              <a:ea typeface="思源黑体 CN Medium" panose="020B0600000000000000" charset="-122"/>
              <a:cs typeface="思源黑体 CN Medium" panose="020B0600000000000000" charset="-122"/>
            </a:endParaRPr>
          </a:p>
          <a:p>
            <a:pPr algn="l"/>
            <a:r>
              <a:rPr lang="en-US" altLang="zh-CN">
                <a:solidFill>
                  <a:srgbClr val="014E86"/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</a:rPr>
              <a:t>2.3 </a:t>
            </a:r>
            <a:r>
              <a:rPr lang="zh-CN">
                <a:solidFill>
                  <a:srgbClr val="014E86"/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</a:rPr>
              <a:t>了解行业、政策信息</a:t>
            </a:r>
            <a:endParaRPr lang="zh-CN" altLang="en-US">
              <a:solidFill>
                <a:srgbClr val="014E86"/>
              </a:solidFill>
              <a:latin typeface="思源黑体 CN Medium" panose="020B0600000000000000" charset="-122"/>
              <a:ea typeface="思源黑体 CN Medium" panose="020B0600000000000000" charset="-122"/>
              <a:cs typeface="思源黑体 CN Medium" panose="020B0600000000000000" charset="-122"/>
            </a:endParaRPr>
          </a:p>
          <a:p>
            <a:pPr algn="l"/>
            <a:r>
              <a:rPr lang="en-US" altLang="zh-CN" sz="1400">
                <a:solidFill>
                  <a:srgbClr val="014E86"/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</a:rPr>
              <a:t>    1</a:t>
            </a:r>
            <a:r>
              <a:rPr lang="zh-CN" altLang="en-US" sz="1400">
                <a:solidFill>
                  <a:srgbClr val="014E86"/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</a:rPr>
              <a:t>）寻找赚钱机会</a:t>
            </a:r>
            <a:endParaRPr lang="zh-CN" altLang="en-US" sz="1400">
              <a:solidFill>
                <a:srgbClr val="014E86"/>
              </a:solidFill>
              <a:latin typeface="思源黑体 CN Medium" panose="020B0600000000000000" charset="-122"/>
              <a:ea typeface="思源黑体 CN Medium" panose="020B0600000000000000" charset="-122"/>
              <a:cs typeface="思源黑体 CN Medium" panose="020B0600000000000000" charset="-122"/>
            </a:endParaRPr>
          </a:p>
          <a:p>
            <a:pPr algn="l"/>
            <a:r>
              <a:rPr lang="zh-CN" altLang="en-US" sz="1400">
                <a:solidFill>
                  <a:srgbClr val="014E86"/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</a:rPr>
              <a:t> </a:t>
            </a:r>
            <a:r>
              <a:rPr lang="en-US" altLang="zh-CN" sz="1400">
                <a:solidFill>
                  <a:srgbClr val="014E86"/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</a:rPr>
              <a:t>   2</a:t>
            </a:r>
            <a:r>
              <a:rPr lang="zh-CN" altLang="en-US" sz="1400">
                <a:solidFill>
                  <a:srgbClr val="014E86"/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</a:rPr>
              <a:t>）说服自己下决心</a:t>
            </a:r>
            <a:endParaRPr lang="zh-CN" altLang="en-US" sz="1400">
              <a:solidFill>
                <a:srgbClr val="014E86"/>
              </a:solidFill>
              <a:latin typeface="思源黑体 CN Medium" panose="020B0600000000000000" charset="-122"/>
              <a:ea typeface="思源黑体 CN Medium" panose="020B0600000000000000" charset="-122"/>
              <a:cs typeface="思源黑体 CN Medium" panose="020B0600000000000000" charset="-122"/>
            </a:endParaRPr>
          </a:p>
          <a:p>
            <a:pPr algn="l"/>
            <a:r>
              <a:rPr lang="zh-CN" altLang="en-US" sz="1400">
                <a:solidFill>
                  <a:srgbClr val="014E86"/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</a:rPr>
              <a:t> </a:t>
            </a:r>
            <a:r>
              <a:rPr lang="en-US" altLang="zh-CN" sz="1400">
                <a:solidFill>
                  <a:srgbClr val="014E86"/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</a:rPr>
              <a:t>   3</a:t>
            </a:r>
            <a:r>
              <a:rPr lang="zh-CN" altLang="en-US" sz="1400">
                <a:solidFill>
                  <a:srgbClr val="014E86"/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</a:rPr>
              <a:t>）关心粮食和蔬菜</a:t>
            </a:r>
            <a:endParaRPr lang="zh-CN" altLang="en-US" sz="1400">
              <a:solidFill>
                <a:srgbClr val="014E86"/>
              </a:solidFill>
              <a:latin typeface="思源黑体 CN Medium" panose="020B0600000000000000" charset="-122"/>
              <a:ea typeface="思源黑体 CN Medium" panose="020B0600000000000000" charset="-122"/>
              <a:cs typeface="思源黑体 CN Medium" panose="020B0600000000000000" charset="-122"/>
            </a:endParaRPr>
          </a:p>
          <a:p>
            <a:pPr algn="l"/>
            <a:endParaRPr lang="zh-CN" altLang="en-US" sz="1400">
              <a:solidFill>
                <a:srgbClr val="014E86"/>
              </a:solidFill>
              <a:latin typeface="思源黑体 CN Medium" panose="020B0600000000000000" charset="-122"/>
              <a:ea typeface="思源黑体 CN Medium" panose="020B0600000000000000" charset="-122"/>
              <a:cs typeface="思源黑体 CN Medium" panose="020B0600000000000000" charset="-122"/>
            </a:endParaRPr>
          </a:p>
          <a:p>
            <a:pPr algn="l"/>
            <a:r>
              <a:rPr lang="zh-CN" altLang="en-US" sz="1400">
                <a:solidFill>
                  <a:srgbClr val="014E86"/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</a:rPr>
              <a:t>综上：</a:t>
            </a:r>
            <a:endParaRPr lang="zh-CN" altLang="en-US" sz="1400">
              <a:solidFill>
                <a:srgbClr val="014E86"/>
              </a:solidFill>
              <a:latin typeface="思源黑体 CN Medium" panose="020B0600000000000000" charset="-122"/>
              <a:ea typeface="思源黑体 CN Medium" panose="020B0600000000000000" charset="-122"/>
              <a:cs typeface="思源黑体 CN Medium" panose="020B0600000000000000" charset="-122"/>
            </a:endParaRPr>
          </a:p>
          <a:p>
            <a:pPr algn="l"/>
            <a:r>
              <a:rPr lang="en-US" altLang="zh-CN" sz="1400">
                <a:solidFill>
                  <a:srgbClr val="014E86"/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</a:rPr>
              <a:t>1</a:t>
            </a:r>
            <a:r>
              <a:rPr lang="zh-CN" altLang="en-US" sz="1400">
                <a:solidFill>
                  <a:srgbClr val="014E86"/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</a:rPr>
              <a:t>）产品介绍应增加具体能为用户带去什么好处的内容</a:t>
            </a:r>
            <a:endParaRPr lang="zh-CN" altLang="en-US" sz="1400">
              <a:solidFill>
                <a:srgbClr val="014E86"/>
              </a:solidFill>
              <a:latin typeface="思源黑体 CN Medium" panose="020B0600000000000000" charset="-122"/>
              <a:ea typeface="思源黑体 CN Medium" panose="020B0600000000000000" charset="-122"/>
              <a:cs typeface="思源黑体 CN Medium" panose="020B0600000000000000" charset="-122"/>
            </a:endParaRPr>
          </a:p>
          <a:p>
            <a:pPr algn="l"/>
            <a:r>
              <a:rPr lang="en-US" altLang="zh-CN" sz="1400">
                <a:solidFill>
                  <a:srgbClr val="014E86"/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</a:rPr>
              <a:t>2</a:t>
            </a:r>
            <a:r>
              <a:rPr lang="zh-CN" altLang="en-US" sz="1400">
                <a:solidFill>
                  <a:srgbClr val="014E86"/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</a:rPr>
              <a:t>）行业文章应增加说服用户下定决心方面的内容（暗示、明示、鼓动、吓唬）</a:t>
            </a:r>
            <a:endParaRPr lang="zh-CN" altLang="en-US" sz="1400">
              <a:solidFill>
                <a:srgbClr val="014E86"/>
              </a:solidFill>
              <a:latin typeface="思源黑体 CN Medium" panose="020B0600000000000000" charset="-122"/>
              <a:ea typeface="思源黑体 CN Medium" panose="020B0600000000000000" charset="-122"/>
              <a:cs typeface="思源黑体 CN Medium" panose="020B0600000000000000" charset="-122"/>
            </a:endParaRPr>
          </a:p>
          <a:p>
            <a:pPr algn="l"/>
            <a:r>
              <a:rPr lang="en-US" altLang="zh-CN" sz="1400">
                <a:solidFill>
                  <a:srgbClr val="014E86"/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</a:rPr>
              <a:t>3</a:t>
            </a:r>
            <a:r>
              <a:rPr lang="zh-CN" altLang="en-US" sz="1400">
                <a:solidFill>
                  <a:srgbClr val="014E86"/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</a:rPr>
              <a:t>）其他内容：企业和产品高大上，服务体贴亲民</a:t>
            </a:r>
            <a:endParaRPr lang="zh-CN" altLang="en-US" sz="1400">
              <a:solidFill>
                <a:srgbClr val="014E86"/>
              </a:solidFill>
              <a:latin typeface="思源黑体 CN Medium" panose="020B0600000000000000" charset="-122"/>
              <a:ea typeface="思源黑体 CN Medium" panose="020B0600000000000000" charset="-122"/>
              <a:cs typeface="思源黑体 CN Medium" panose="020B0600000000000000" charset="-122"/>
            </a:endParaRPr>
          </a:p>
          <a:p>
            <a:pPr algn="l"/>
            <a:endParaRPr lang="zh-CN" altLang="en-US" sz="1400">
              <a:solidFill>
                <a:srgbClr val="014E86"/>
              </a:solidFill>
              <a:latin typeface="思源黑体 CN Medium" panose="020B0600000000000000" charset="-122"/>
              <a:ea typeface="思源黑体 CN Medium" panose="020B0600000000000000" charset="-122"/>
              <a:cs typeface="思源黑体 CN Medium" panose="020B0600000000000000" charset="-122"/>
            </a:endParaRPr>
          </a:p>
          <a:p>
            <a:pPr algn="l"/>
            <a:endParaRPr lang="zh-CN" altLang="en-US" sz="1400">
              <a:solidFill>
                <a:srgbClr val="014E86"/>
              </a:solidFill>
              <a:latin typeface="思源黑体 CN Medium" panose="020B0600000000000000" charset="-122"/>
              <a:ea typeface="思源黑体 CN Medium" panose="020B0600000000000000" charset="-122"/>
              <a:cs typeface="思源黑体 CN Medium" panose="020B0600000000000000" charset="-122"/>
            </a:endParaRPr>
          </a:p>
          <a:p>
            <a:pPr algn="l"/>
            <a:endParaRPr lang="zh-CN" altLang="en-US" sz="1400">
              <a:solidFill>
                <a:srgbClr val="014E86"/>
              </a:solidFill>
              <a:latin typeface="思源黑体 CN Medium" panose="020B0600000000000000" charset="-122"/>
              <a:ea typeface="思源黑体 CN Medium" panose="020B0600000000000000" charset="-122"/>
              <a:cs typeface="思源黑体 CN Medium" panose="020B0600000000000000" charset="-122"/>
            </a:endParaRPr>
          </a:p>
          <a:p>
            <a:pPr algn="l"/>
            <a:endParaRPr lang="zh-CN" altLang="en-US" sz="1400">
              <a:solidFill>
                <a:srgbClr val="014E86"/>
              </a:solidFill>
              <a:latin typeface="思源黑体 CN Medium" panose="020B0600000000000000" charset="-122"/>
              <a:ea typeface="思源黑体 CN Medium" panose="020B0600000000000000" charset="-122"/>
              <a:cs typeface="思源黑体 CN Medium" panose="020B0600000000000000" charset="-122"/>
            </a:endParaRPr>
          </a:p>
          <a:p>
            <a:pPr algn="l"/>
            <a:endParaRPr lang="zh-CN" altLang="en-US" sz="1400">
              <a:solidFill>
                <a:srgbClr val="014E86"/>
              </a:solidFill>
              <a:latin typeface="思源黑体 CN Medium" panose="020B0600000000000000" charset="-122"/>
              <a:ea typeface="思源黑体 CN Medium" panose="020B0600000000000000" charset="-122"/>
              <a:cs typeface="思源黑体 CN Medium" panose="020B0600000000000000" charset="-122"/>
            </a:endParaRPr>
          </a:p>
          <a:p>
            <a:pPr algn="l"/>
            <a:endParaRPr lang="zh-CN" altLang="en-US" sz="1400">
              <a:solidFill>
                <a:srgbClr val="014E86"/>
              </a:solidFill>
              <a:latin typeface="思源黑体 CN Medium" panose="020B0600000000000000" charset="-122"/>
              <a:ea typeface="思源黑体 CN Medium" panose="020B0600000000000000" charset="-122"/>
              <a:cs typeface="思源黑体 CN Medium" panose="020B0600000000000000" charset="-122"/>
            </a:endParaRPr>
          </a:p>
        </p:txBody>
      </p:sp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-2147482610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550670" y="593725"/>
            <a:ext cx="9090660" cy="6077585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934085" y="805815"/>
            <a:ext cx="10323830" cy="5271770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565150" y="720725"/>
            <a:ext cx="11061700" cy="4994910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文本框 13"/>
          <p:cNvSpPr txBox="1"/>
          <p:nvPr/>
        </p:nvSpPr>
        <p:spPr>
          <a:xfrm>
            <a:off x="885190" y="530860"/>
            <a:ext cx="8916035" cy="16605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altLang="zh-CN" sz="2400">
                <a:solidFill>
                  <a:srgbClr val="014E86"/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</a:rPr>
              <a:t>2.</a:t>
            </a:r>
            <a:r>
              <a:rPr lang="zh-CN" altLang="en-US" sz="2400">
                <a:solidFill>
                  <a:srgbClr val="014E86"/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</a:rPr>
              <a:t>颜值：排版有序、图片清晰、界面美观、网页打开速度快</a:t>
            </a:r>
            <a:endParaRPr lang="zh-CN" altLang="en-US" sz="2400">
              <a:solidFill>
                <a:srgbClr val="014E86"/>
              </a:solidFill>
              <a:latin typeface="思源黑体 CN Medium" panose="020B0600000000000000" charset="-122"/>
              <a:ea typeface="思源黑体 CN Medium" panose="020B0600000000000000" charset="-122"/>
              <a:cs typeface="思源黑体 CN Medium" panose="020B0600000000000000" charset="-122"/>
            </a:endParaRPr>
          </a:p>
          <a:p>
            <a:pPr algn="l"/>
            <a:endParaRPr lang="zh-CN" altLang="en-US">
              <a:solidFill>
                <a:srgbClr val="014E86"/>
              </a:solidFill>
              <a:latin typeface="思源黑体 CN Medium" panose="020B0600000000000000" charset="-122"/>
              <a:ea typeface="思源黑体 CN Medium" panose="020B0600000000000000" charset="-122"/>
              <a:cs typeface="思源黑体 CN Medium" panose="020B0600000000000000" charset="-122"/>
            </a:endParaRPr>
          </a:p>
          <a:p>
            <a:pPr algn="l"/>
            <a:r>
              <a:rPr lang="zh-CN" altLang="en-US">
                <a:solidFill>
                  <a:srgbClr val="014E86"/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</a:rPr>
              <a:t> 要求：分段明确、序号连贯、画质清晰、配色美观、图文格式一致、网站风格一致、水印和logo不影响浏览。</a:t>
            </a:r>
            <a:endParaRPr lang="zh-CN" altLang="en-US">
              <a:solidFill>
                <a:srgbClr val="014E86"/>
              </a:solidFill>
              <a:latin typeface="思源黑体 CN Medium" panose="020B0600000000000000" charset="-122"/>
              <a:ea typeface="思源黑体 CN Medium" panose="020B0600000000000000" charset="-122"/>
              <a:cs typeface="思源黑体 CN Medium" panose="020B0600000000000000" charset="-122"/>
            </a:endParaRPr>
          </a:p>
          <a:p>
            <a:pPr algn="l"/>
            <a:endParaRPr lang="zh-CN" altLang="en-US" sz="2400">
              <a:solidFill>
                <a:srgbClr val="014E86"/>
              </a:solidFill>
              <a:latin typeface="思源黑体 CN Medium" panose="020B0600000000000000" charset="-122"/>
              <a:ea typeface="思源黑体 CN Medium" panose="020B0600000000000000" charset="-122"/>
              <a:cs typeface="思源黑体 CN Medium" panose="020B0600000000000000" charset="-122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847215" y="1821180"/>
            <a:ext cx="8498205" cy="4829810"/>
          </a:xfrm>
          <a:prstGeom prst="rect">
            <a:avLst/>
          </a:prstGeo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-2147482609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628775" y="509905"/>
            <a:ext cx="8934450" cy="6073140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</p:sld>
</file>

<file path=ppt/tags/tag1.xml><?xml version="1.0" encoding="utf-8"?>
<p:tagLst xmlns:p="http://schemas.openxmlformats.org/presentationml/2006/main">
  <p:tag name="KSO_WM_UNIT_PLACING_PICTURE_USER_VIEWPORT" val="{&quot;height&quot;:9045,&quot;width&quot;:19050}"/>
</p:tagLst>
</file>

<file path=ppt/tags/tag2.xml><?xml version="1.0" encoding="utf-8"?>
<p:tagLst xmlns:p="http://schemas.openxmlformats.org/presentationml/2006/main">
  <p:tag name="KSO_WM_UNIT_PLACING_PICTURE_USER_VIEWPORT" val="{&quot;height&quot;:9792,&quot;width&quot;:12141}"/>
</p:tagLst>
</file>

<file path=ppt/theme/theme1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微软雅黑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微软雅黑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3577</Words>
  <Application>WPS 文字</Application>
  <PresentationFormat>宽屏</PresentationFormat>
  <Paragraphs>301</Paragraphs>
  <Slides>42</Slides>
  <Notes>0</Notes>
  <HiddenSlides>0</HiddenSlides>
  <MMClips>0</MMClips>
  <ScaleCrop>false</ScaleCrop>
  <HeadingPairs>
    <vt:vector size="6" baseType="variant">
      <vt:variant>
        <vt:lpstr>已用的字体</vt:lpstr>
      </vt:variant>
      <vt:variant>
        <vt:i4>12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42</vt:i4>
      </vt:variant>
    </vt:vector>
  </HeadingPairs>
  <TitlesOfParts>
    <vt:vector size="55" baseType="lpstr">
      <vt:lpstr>Arial</vt:lpstr>
      <vt:lpstr>宋体</vt:lpstr>
      <vt:lpstr>Wingdings</vt:lpstr>
      <vt:lpstr>思源黑体 CN Medium</vt:lpstr>
      <vt:lpstr>汉仪中黑KW</vt:lpstr>
      <vt:lpstr>微软雅黑</vt:lpstr>
      <vt:lpstr>汉仪旗黑</vt:lpstr>
      <vt:lpstr>宋体</vt:lpstr>
      <vt:lpstr>Arial Unicode MS</vt:lpstr>
      <vt:lpstr>Calibri</vt:lpstr>
      <vt:lpstr>Helvetica Neue</vt:lpstr>
      <vt:lpstr>汉仪书宋二KW</vt:lpstr>
      <vt:lpstr>Office 主题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Administrator</dc:creator>
  <cp:lastModifiedBy>往南是片海</cp:lastModifiedBy>
  <cp:revision>65</cp:revision>
  <dcterms:created xsi:type="dcterms:W3CDTF">2022-09-12T06:16:21Z</dcterms:created>
  <dcterms:modified xsi:type="dcterms:W3CDTF">2022-09-12T06:16:21Z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2052-4.4.1.7360</vt:lpwstr>
  </property>
  <property fmtid="{D5CDD505-2E9C-101B-9397-08002B2CF9AE}" pid="3" name="ICV">
    <vt:lpwstr>356CA475CA924C738AB7D0C2BF587946</vt:lpwstr>
  </property>
</Properties>
</file>